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56"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168E2"/>
    <a:srgbClr val="85B6FF"/>
    <a:srgbClr val="DEE7FA"/>
    <a:srgbClr val="1949B3"/>
    <a:srgbClr val="3B8A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7CF43F-2E7E-C74B-8738-5AE8DAE4C525}" v="7" dt="2025-05-06T07:22:54.6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22" autoAdjust="0"/>
    <p:restoredTop sz="94658"/>
  </p:normalViewPr>
  <p:slideViewPr>
    <p:cSldViewPr snapToGrid="0">
      <p:cViewPr varScale="1">
        <p:scale>
          <a:sx n="120" d="100"/>
          <a:sy n="120" d="100"/>
        </p:scale>
        <p:origin x="70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1281243077357727"/>
          <c:y val="4.1168889993012783E-2"/>
          <c:w val="0.25818722284906254"/>
          <c:h val="0.42658661571979684"/>
        </c:manualLayout>
      </c:layout>
      <c:doughnutChart>
        <c:varyColors val="1"/>
        <c:ser>
          <c:idx val="0"/>
          <c:order val="0"/>
          <c:tx>
            <c:strRef>
              <c:f>Sheet1!$B$1</c:f>
              <c:strCache>
                <c:ptCount val="1"/>
                <c:pt idx="0">
                  <c:v>Sales</c:v>
                </c:pt>
              </c:strCache>
            </c:strRef>
          </c:tx>
          <c:dPt>
            <c:idx val="0"/>
            <c:bubble3D val="0"/>
            <c:spPr>
              <a:solidFill>
                <a:srgbClr val="3168E2"/>
              </a:solidFill>
              <a:ln w="19050">
                <a:solidFill>
                  <a:schemeClr val="lt1"/>
                </a:solidFill>
              </a:ln>
              <a:effectLst/>
            </c:spPr>
            <c:extLst>
              <c:ext xmlns:c16="http://schemas.microsoft.com/office/drawing/2014/chart" uri="{C3380CC4-5D6E-409C-BE32-E72D297353CC}">
                <c16:uniqueId val="{00000001-3D26-46BF-99BC-E112BED82129}"/>
              </c:ext>
            </c:extLst>
          </c:dPt>
          <c:dPt>
            <c:idx val="1"/>
            <c:bubble3D val="0"/>
            <c:spPr>
              <a:solidFill>
                <a:srgbClr val="DEE7FA"/>
              </a:solidFill>
              <a:ln w="19050">
                <a:solidFill>
                  <a:schemeClr val="lt1"/>
                </a:solidFill>
              </a:ln>
              <a:effectLst/>
            </c:spPr>
            <c:extLst>
              <c:ext xmlns:c16="http://schemas.microsoft.com/office/drawing/2014/chart" uri="{C3380CC4-5D6E-409C-BE32-E72D297353CC}">
                <c16:uniqueId val="{00000002-3D26-46BF-99BC-E112BED82129}"/>
              </c:ext>
            </c:extLst>
          </c:dPt>
          <c:dPt>
            <c:idx val="2"/>
            <c:bubble3D val="0"/>
            <c:spPr>
              <a:solidFill>
                <a:srgbClr val="1949B3"/>
              </a:solidFill>
              <a:ln w="19050">
                <a:solidFill>
                  <a:schemeClr val="lt1"/>
                </a:solidFill>
              </a:ln>
              <a:effectLst/>
            </c:spPr>
            <c:extLst>
              <c:ext xmlns:c16="http://schemas.microsoft.com/office/drawing/2014/chart" uri="{C3380CC4-5D6E-409C-BE32-E72D297353CC}">
                <c16:uniqueId val="{00000003-3D26-46BF-99BC-E112BED82129}"/>
              </c:ext>
            </c:extLst>
          </c:dPt>
          <c:dPt>
            <c:idx val="3"/>
            <c:bubble3D val="0"/>
            <c:spPr>
              <a:solidFill>
                <a:srgbClr val="DEE7FA"/>
              </a:solidFill>
              <a:ln w="19050">
                <a:solidFill>
                  <a:schemeClr val="lt1"/>
                </a:solidFill>
              </a:ln>
              <a:effectLst/>
            </c:spPr>
            <c:extLst>
              <c:ext xmlns:c16="http://schemas.microsoft.com/office/drawing/2014/chart" uri="{C3380CC4-5D6E-409C-BE32-E72D297353CC}">
                <c16:uniqueId val="{00000004-3D26-46BF-99BC-E112BED82129}"/>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9CD3-4662-953F-EFEAC26BF1A3}"/>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9CD3-4662-953F-EFEAC26BF1A3}"/>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9CD3-4662-953F-EFEAC26BF1A3}"/>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9CD3-4662-953F-EFEAC26BF1A3}"/>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9CD3-4662-953F-EFEAC26BF1A3}"/>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13-9CD3-4662-953F-EFEAC26BF1A3}"/>
              </c:ext>
            </c:extLst>
          </c:dPt>
          <c:dPt>
            <c:idx val="10"/>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15-9CD3-4662-953F-EFEAC26BF1A3}"/>
              </c:ext>
            </c:extLst>
          </c:dPt>
          <c:dPt>
            <c:idx val="11"/>
            <c:bubble3D val="0"/>
            <c:spPr>
              <a:solidFill>
                <a:schemeClr val="accent6">
                  <a:lumMod val="60000"/>
                </a:schemeClr>
              </a:solidFill>
              <a:ln w="19050">
                <a:solidFill>
                  <a:schemeClr val="lt1"/>
                </a:solidFill>
              </a:ln>
              <a:effectLst/>
            </c:spPr>
            <c:extLst>
              <c:ext xmlns:c16="http://schemas.microsoft.com/office/drawing/2014/chart" uri="{C3380CC4-5D6E-409C-BE32-E72D297353CC}">
                <c16:uniqueId val="{00000017-9CD3-4662-953F-EFEAC26BF1A3}"/>
              </c:ext>
            </c:extLst>
          </c:dPt>
          <c:dPt>
            <c:idx val="12"/>
            <c:bubble3D val="0"/>
            <c:spPr>
              <a:solidFill>
                <a:schemeClr val="accent1">
                  <a:lumMod val="80000"/>
                  <a:lumOff val="20000"/>
                </a:schemeClr>
              </a:solidFill>
              <a:ln w="19050">
                <a:solidFill>
                  <a:schemeClr val="lt1"/>
                </a:solidFill>
              </a:ln>
              <a:effectLst/>
            </c:spPr>
            <c:extLst>
              <c:ext xmlns:c16="http://schemas.microsoft.com/office/drawing/2014/chart" uri="{C3380CC4-5D6E-409C-BE32-E72D297353CC}">
                <c16:uniqueId val="{00000019-9CD3-4662-953F-EFEAC26BF1A3}"/>
              </c:ext>
            </c:extLst>
          </c:dPt>
          <c:dPt>
            <c:idx val="13"/>
            <c:bubble3D val="0"/>
            <c:spPr>
              <a:solidFill>
                <a:schemeClr val="accent2">
                  <a:lumMod val="80000"/>
                  <a:lumOff val="20000"/>
                </a:schemeClr>
              </a:solidFill>
              <a:ln w="19050">
                <a:solidFill>
                  <a:schemeClr val="lt1"/>
                </a:solidFill>
              </a:ln>
              <a:effectLst/>
            </c:spPr>
            <c:extLst>
              <c:ext xmlns:c16="http://schemas.microsoft.com/office/drawing/2014/chart" uri="{C3380CC4-5D6E-409C-BE32-E72D297353CC}">
                <c16:uniqueId val="{0000001B-9CD3-4662-953F-EFEAC26BF1A3}"/>
              </c:ext>
            </c:extLst>
          </c:dPt>
          <c:dPt>
            <c:idx val="14"/>
            <c:bubble3D val="0"/>
            <c:spPr>
              <a:solidFill>
                <a:schemeClr val="accent3">
                  <a:lumMod val="80000"/>
                  <a:lumOff val="20000"/>
                </a:schemeClr>
              </a:solidFill>
              <a:ln w="19050">
                <a:solidFill>
                  <a:schemeClr val="lt1"/>
                </a:solidFill>
              </a:ln>
              <a:effectLst/>
            </c:spPr>
            <c:extLst>
              <c:ext xmlns:c16="http://schemas.microsoft.com/office/drawing/2014/chart" uri="{C3380CC4-5D6E-409C-BE32-E72D297353CC}">
                <c16:uniqueId val="{0000001D-9CD3-4662-953F-EFEAC26BF1A3}"/>
              </c:ext>
            </c:extLst>
          </c:dPt>
          <c:cat>
            <c:strRef>
              <c:f>Sheet1!$A$2:$A$16</c:f>
              <c:strCache>
                <c:ptCount val="15"/>
                <c:pt idx="0">
                  <c:v>Purchased goods &amp; services</c:v>
                </c:pt>
                <c:pt idx="1">
                  <c:v>Capital goods</c:v>
                </c:pt>
                <c:pt idx="2">
                  <c:v>Fuel- and energy related Activities </c:v>
                </c:pt>
                <c:pt idx="3">
                  <c:v>Transportation and distribution</c:v>
                </c:pt>
                <c:pt idx="4">
                  <c:v>Waste generated in operations</c:v>
                </c:pt>
                <c:pt idx="5">
                  <c:v>Business travel</c:v>
                </c:pt>
                <c:pt idx="6">
                  <c:v>Employee commuting</c:v>
                </c:pt>
                <c:pt idx="7">
                  <c:v>Lease assets</c:v>
                </c:pt>
                <c:pt idx="8">
                  <c:v>Transportation and distribution</c:v>
                </c:pt>
                <c:pt idx="9">
                  <c:v>Processing of sold products</c:v>
                </c:pt>
                <c:pt idx="10">
                  <c:v>Use of sold products</c:v>
                </c:pt>
                <c:pt idx="11">
                  <c:v>End-of-life treatment of sold products</c:v>
                </c:pt>
                <c:pt idx="12">
                  <c:v>Downstream leased assets</c:v>
                </c:pt>
                <c:pt idx="13">
                  <c:v>Franchises</c:v>
                </c:pt>
                <c:pt idx="14">
                  <c:v>Investments </c:v>
                </c:pt>
              </c:strCache>
            </c:strRef>
          </c:cat>
          <c:val>
            <c:numRef>
              <c:f>Sheet1!$B$2:$B$16</c:f>
              <c:numCache>
                <c:formatCode>General</c:formatCode>
                <c:ptCount val="15"/>
                <c:pt idx="0">
                  <c:v>8.1999999999999993</c:v>
                </c:pt>
                <c:pt idx="1">
                  <c:v>3.2</c:v>
                </c:pt>
                <c:pt idx="2">
                  <c:v>1.4</c:v>
                </c:pt>
                <c:pt idx="3">
                  <c:v>1.2</c:v>
                </c:pt>
              </c:numCache>
            </c:numRef>
          </c:val>
          <c:extLst>
            <c:ext xmlns:c16="http://schemas.microsoft.com/office/drawing/2014/chart" uri="{C3380CC4-5D6E-409C-BE32-E72D297353CC}">
              <c16:uniqueId val="{00000000-3D26-46BF-99BC-E112BED82129}"/>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b"/>
      <c:legendEntry>
        <c:idx val="0"/>
        <c:txPr>
          <a:bodyPr rot="0" spcFirstLastPara="1" vertOverflow="ellipsis" vert="horz" wrap="square" anchor="ctr" anchorCtr="1"/>
          <a:lstStyle/>
          <a:p>
            <a:pPr>
              <a:defRPr sz="1100" b="0" i="0" u="none" strike="noStrike" kern="1200" baseline="0">
                <a:solidFill>
                  <a:schemeClr val="tx1">
                    <a:lumMod val="65000"/>
                    <a:lumOff val="35000"/>
                  </a:schemeClr>
                </a:solidFill>
                <a:latin typeface="Arial" panose="020B0604020202020204" pitchFamily="34" charset="0"/>
                <a:ea typeface="Lato" panose="020F0502020204030203" pitchFamily="34" charset="0"/>
                <a:cs typeface="Arial" panose="020B0604020202020204" pitchFamily="34" charset="0"/>
              </a:defRPr>
            </a:pPr>
            <a:endParaRPr lang="en-US"/>
          </a:p>
        </c:txPr>
      </c:legendEntry>
      <c:legendEntry>
        <c:idx val="2"/>
        <c:txPr>
          <a:bodyPr rot="0" spcFirstLastPara="1" vertOverflow="ellipsis" vert="horz" wrap="square" anchor="ctr" anchorCtr="1"/>
          <a:lstStyle/>
          <a:p>
            <a:pPr>
              <a:defRPr sz="1100" b="0" i="0" u="none" strike="noStrike" kern="1200" baseline="0">
                <a:solidFill>
                  <a:schemeClr val="tx1">
                    <a:lumMod val="65000"/>
                    <a:lumOff val="35000"/>
                  </a:schemeClr>
                </a:solidFill>
                <a:latin typeface="Arial" panose="020B0604020202020204" pitchFamily="34" charset="0"/>
                <a:ea typeface="Lato" panose="020F0502020204030203" pitchFamily="34" charset="0"/>
                <a:cs typeface="Arial" panose="020B0604020202020204" pitchFamily="34" charset="0"/>
              </a:defRPr>
            </a:pPr>
            <a:endParaRPr lang="en-US"/>
          </a:p>
        </c:txPr>
      </c:legendEntry>
      <c:layout>
        <c:manualLayout>
          <c:xMode val="edge"/>
          <c:yMode val="edge"/>
          <c:x val="4.150872441917914E-2"/>
          <c:y val="0.53299773467961797"/>
          <c:w val="0.93255201980142188"/>
          <c:h val="0.46700226532038208"/>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Arial" panose="020B0604020202020204" pitchFamily="34" charset="0"/>
              <a:ea typeface="Lato" panose="020F0502020204030203" pitchFamily="34" charset="0"/>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380231-725E-4D47-976B-BCE439ED741E}" type="datetimeFigureOut">
              <a:rPr lang="en-SG" smtClean="0"/>
              <a:t>9/5/25</a:t>
            </a:fld>
            <a:endParaRPr lang="en-S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S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S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3BF23F-7F1C-4D56-A67A-C84EE6121B64}" type="slidenum">
              <a:rPr lang="en-SG" smtClean="0"/>
              <a:t>‹#›</a:t>
            </a:fld>
            <a:endParaRPr lang="en-SG"/>
          </a:p>
        </p:txBody>
      </p:sp>
    </p:spTree>
    <p:extLst>
      <p:ext uri="{BB962C8B-B14F-4D97-AF65-F5344CB8AC3E}">
        <p14:creationId xmlns:p14="http://schemas.microsoft.com/office/powerpoint/2010/main" val="1487989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5"/>
          </p:nvPr>
        </p:nvSpPr>
        <p:spPr/>
        <p:txBody>
          <a:bodyPr/>
          <a:lstStyle/>
          <a:p>
            <a:fld id="{7B3BF23F-7F1C-4D56-A67A-C84EE6121B64}" type="slidenum">
              <a:rPr lang="en-SG" smtClean="0"/>
              <a:t>2</a:t>
            </a:fld>
            <a:endParaRPr lang="en-SG"/>
          </a:p>
        </p:txBody>
      </p:sp>
    </p:spTree>
    <p:extLst>
      <p:ext uri="{BB962C8B-B14F-4D97-AF65-F5344CB8AC3E}">
        <p14:creationId xmlns:p14="http://schemas.microsoft.com/office/powerpoint/2010/main" val="2598066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7DA08-5A2C-792B-251A-195A45B51E0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SG"/>
          </a:p>
        </p:txBody>
      </p:sp>
      <p:sp>
        <p:nvSpPr>
          <p:cNvPr id="3" name="Subtitle 2">
            <a:extLst>
              <a:ext uri="{FF2B5EF4-FFF2-40B4-BE49-F238E27FC236}">
                <a16:creationId xmlns:a16="http://schemas.microsoft.com/office/drawing/2014/main" id="{737406A8-EB64-8D05-2F96-8B253B239F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SG"/>
          </a:p>
        </p:txBody>
      </p:sp>
      <p:sp>
        <p:nvSpPr>
          <p:cNvPr id="4" name="Date Placeholder 3">
            <a:extLst>
              <a:ext uri="{FF2B5EF4-FFF2-40B4-BE49-F238E27FC236}">
                <a16:creationId xmlns:a16="http://schemas.microsoft.com/office/drawing/2014/main" id="{879A36A4-DD76-DB1F-1189-BA87157AB9D4}"/>
              </a:ext>
            </a:extLst>
          </p:cNvPr>
          <p:cNvSpPr>
            <a:spLocks noGrp="1"/>
          </p:cNvSpPr>
          <p:nvPr>
            <p:ph type="dt" sz="half" idx="10"/>
          </p:nvPr>
        </p:nvSpPr>
        <p:spPr/>
        <p:txBody>
          <a:bodyPr/>
          <a:lstStyle/>
          <a:p>
            <a:fld id="{0BA15112-7CD7-4F48-80F9-B391B9D567FC}" type="datetimeFigureOut">
              <a:rPr lang="en-SG" smtClean="0"/>
              <a:t>9/5/25</a:t>
            </a:fld>
            <a:endParaRPr lang="en-SG"/>
          </a:p>
        </p:txBody>
      </p:sp>
      <p:sp>
        <p:nvSpPr>
          <p:cNvPr id="5" name="Footer Placeholder 4">
            <a:extLst>
              <a:ext uri="{FF2B5EF4-FFF2-40B4-BE49-F238E27FC236}">
                <a16:creationId xmlns:a16="http://schemas.microsoft.com/office/drawing/2014/main" id="{7AB2E722-ACB0-E588-6B8D-DDB43CBE5F4F}"/>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B549DCF5-0552-B885-5E60-2D83B89E1CE3}"/>
              </a:ext>
            </a:extLst>
          </p:cNvPr>
          <p:cNvSpPr>
            <a:spLocks noGrp="1"/>
          </p:cNvSpPr>
          <p:nvPr>
            <p:ph type="sldNum" sz="quarter" idx="12"/>
          </p:nvPr>
        </p:nvSpPr>
        <p:spPr/>
        <p:txBody>
          <a:bodyPr/>
          <a:lstStyle/>
          <a:p>
            <a:fld id="{A3A0EDE3-1C79-44C3-B1B0-C90C70DB3EFA}" type="slidenum">
              <a:rPr lang="en-SG" smtClean="0"/>
              <a:t>‹#›</a:t>
            </a:fld>
            <a:endParaRPr lang="en-SG"/>
          </a:p>
        </p:txBody>
      </p:sp>
    </p:spTree>
    <p:extLst>
      <p:ext uri="{BB962C8B-B14F-4D97-AF65-F5344CB8AC3E}">
        <p14:creationId xmlns:p14="http://schemas.microsoft.com/office/powerpoint/2010/main" val="3656625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CEB41-7BF9-169C-BC2B-4B359AC11451}"/>
              </a:ext>
            </a:extLst>
          </p:cNvPr>
          <p:cNvSpPr>
            <a:spLocks noGrp="1"/>
          </p:cNvSpPr>
          <p:nvPr>
            <p:ph type="title"/>
          </p:nvPr>
        </p:nvSpPr>
        <p:spPr/>
        <p:txBody>
          <a:bodyPr/>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465E600C-500B-0820-93C4-7BBA140676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C0972073-6C95-F3F4-65EA-4E46E91940A9}"/>
              </a:ext>
            </a:extLst>
          </p:cNvPr>
          <p:cNvSpPr>
            <a:spLocks noGrp="1"/>
          </p:cNvSpPr>
          <p:nvPr>
            <p:ph type="dt" sz="half" idx="10"/>
          </p:nvPr>
        </p:nvSpPr>
        <p:spPr/>
        <p:txBody>
          <a:bodyPr/>
          <a:lstStyle/>
          <a:p>
            <a:fld id="{0BA15112-7CD7-4F48-80F9-B391B9D567FC}" type="datetimeFigureOut">
              <a:rPr lang="en-SG" smtClean="0"/>
              <a:t>9/5/25</a:t>
            </a:fld>
            <a:endParaRPr lang="en-SG"/>
          </a:p>
        </p:txBody>
      </p:sp>
      <p:sp>
        <p:nvSpPr>
          <p:cNvPr id="5" name="Footer Placeholder 4">
            <a:extLst>
              <a:ext uri="{FF2B5EF4-FFF2-40B4-BE49-F238E27FC236}">
                <a16:creationId xmlns:a16="http://schemas.microsoft.com/office/drawing/2014/main" id="{6343DD37-A041-F2AE-2E76-57CAA8CA41A3}"/>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18BA368B-A31C-78AF-80A6-E28CA6A0A6C7}"/>
              </a:ext>
            </a:extLst>
          </p:cNvPr>
          <p:cNvSpPr>
            <a:spLocks noGrp="1"/>
          </p:cNvSpPr>
          <p:nvPr>
            <p:ph type="sldNum" sz="quarter" idx="12"/>
          </p:nvPr>
        </p:nvSpPr>
        <p:spPr/>
        <p:txBody>
          <a:bodyPr/>
          <a:lstStyle/>
          <a:p>
            <a:fld id="{A3A0EDE3-1C79-44C3-B1B0-C90C70DB3EFA}" type="slidenum">
              <a:rPr lang="en-SG" smtClean="0"/>
              <a:t>‹#›</a:t>
            </a:fld>
            <a:endParaRPr lang="en-SG"/>
          </a:p>
        </p:txBody>
      </p:sp>
    </p:spTree>
    <p:extLst>
      <p:ext uri="{BB962C8B-B14F-4D97-AF65-F5344CB8AC3E}">
        <p14:creationId xmlns:p14="http://schemas.microsoft.com/office/powerpoint/2010/main" val="979324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556813-5D18-3925-7560-74D31727C5F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711B1F3A-0605-C153-F1D0-59142103488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1DC87F30-7A70-787A-17F3-2F9CB1585DA9}"/>
              </a:ext>
            </a:extLst>
          </p:cNvPr>
          <p:cNvSpPr>
            <a:spLocks noGrp="1"/>
          </p:cNvSpPr>
          <p:nvPr>
            <p:ph type="dt" sz="half" idx="10"/>
          </p:nvPr>
        </p:nvSpPr>
        <p:spPr/>
        <p:txBody>
          <a:bodyPr/>
          <a:lstStyle/>
          <a:p>
            <a:fld id="{0BA15112-7CD7-4F48-80F9-B391B9D567FC}" type="datetimeFigureOut">
              <a:rPr lang="en-SG" smtClean="0"/>
              <a:t>9/5/25</a:t>
            </a:fld>
            <a:endParaRPr lang="en-SG"/>
          </a:p>
        </p:txBody>
      </p:sp>
      <p:sp>
        <p:nvSpPr>
          <p:cNvPr id="5" name="Footer Placeholder 4">
            <a:extLst>
              <a:ext uri="{FF2B5EF4-FFF2-40B4-BE49-F238E27FC236}">
                <a16:creationId xmlns:a16="http://schemas.microsoft.com/office/drawing/2014/main" id="{A5956EDD-AE8C-5448-07A7-E7F4712B73CB}"/>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4475325D-4E70-1E91-71D7-207B932C211B}"/>
              </a:ext>
            </a:extLst>
          </p:cNvPr>
          <p:cNvSpPr>
            <a:spLocks noGrp="1"/>
          </p:cNvSpPr>
          <p:nvPr>
            <p:ph type="sldNum" sz="quarter" idx="12"/>
          </p:nvPr>
        </p:nvSpPr>
        <p:spPr/>
        <p:txBody>
          <a:bodyPr/>
          <a:lstStyle/>
          <a:p>
            <a:fld id="{A3A0EDE3-1C79-44C3-B1B0-C90C70DB3EFA}" type="slidenum">
              <a:rPr lang="en-SG" smtClean="0"/>
              <a:t>‹#›</a:t>
            </a:fld>
            <a:endParaRPr lang="en-SG"/>
          </a:p>
        </p:txBody>
      </p:sp>
    </p:spTree>
    <p:extLst>
      <p:ext uri="{BB962C8B-B14F-4D97-AF65-F5344CB8AC3E}">
        <p14:creationId xmlns:p14="http://schemas.microsoft.com/office/powerpoint/2010/main" val="2554893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905D6-2739-53E7-5898-5768AB53EF75}"/>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3DC49A60-B8CB-8B31-9FE6-D6A4515E5FB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A0AE2D28-E97B-E70E-D8ED-832EDB0C26B3}"/>
              </a:ext>
            </a:extLst>
          </p:cNvPr>
          <p:cNvSpPr>
            <a:spLocks noGrp="1"/>
          </p:cNvSpPr>
          <p:nvPr>
            <p:ph type="dt" sz="half" idx="10"/>
          </p:nvPr>
        </p:nvSpPr>
        <p:spPr/>
        <p:txBody>
          <a:bodyPr/>
          <a:lstStyle/>
          <a:p>
            <a:fld id="{0BA15112-7CD7-4F48-80F9-B391B9D567FC}" type="datetimeFigureOut">
              <a:rPr lang="en-SG" smtClean="0"/>
              <a:t>9/5/25</a:t>
            </a:fld>
            <a:endParaRPr lang="en-SG"/>
          </a:p>
        </p:txBody>
      </p:sp>
      <p:sp>
        <p:nvSpPr>
          <p:cNvPr id="5" name="Footer Placeholder 4">
            <a:extLst>
              <a:ext uri="{FF2B5EF4-FFF2-40B4-BE49-F238E27FC236}">
                <a16:creationId xmlns:a16="http://schemas.microsoft.com/office/drawing/2014/main" id="{61847979-C08F-3D9D-75E5-6B4C9CBF48EC}"/>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3664725A-749B-CA8F-A274-AB758650F50F}"/>
              </a:ext>
            </a:extLst>
          </p:cNvPr>
          <p:cNvSpPr>
            <a:spLocks noGrp="1"/>
          </p:cNvSpPr>
          <p:nvPr>
            <p:ph type="sldNum" sz="quarter" idx="12"/>
          </p:nvPr>
        </p:nvSpPr>
        <p:spPr/>
        <p:txBody>
          <a:bodyPr/>
          <a:lstStyle/>
          <a:p>
            <a:fld id="{A3A0EDE3-1C79-44C3-B1B0-C90C70DB3EFA}" type="slidenum">
              <a:rPr lang="en-SG" smtClean="0"/>
              <a:t>‹#›</a:t>
            </a:fld>
            <a:endParaRPr lang="en-SG"/>
          </a:p>
        </p:txBody>
      </p:sp>
    </p:spTree>
    <p:extLst>
      <p:ext uri="{BB962C8B-B14F-4D97-AF65-F5344CB8AC3E}">
        <p14:creationId xmlns:p14="http://schemas.microsoft.com/office/powerpoint/2010/main" val="3808362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7E64B-2201-E25E-B783-46F76640B6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SG"/>
          </a:p>
        </p:txBody>
      </p:sp>
      <p:sp>
        <p:nvSpPr>
          <p:cNvPr id="3" name="Text Placeholder 2">
            <a:extLst>
              <a:ext uri="{FF2B5EF4-FFF2-40B4-BE49-F238E27FC236}">
                <a16:creationId xmlns:a16="http://schemas.microsoft.com/office/drawing/2014/main" id="{4E97F0ED-421D-DA46-F116-680ADDA437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2F8457-6CBE-AC4A-2E60-A927EAAA4828}"/>
              </a:ext>
            </a:extLst>
          </p:cNvPr>
          <p:cNvSpPr>
            <a:spLocks noGrp="1"/>
          </p:cNvSpPr>
          <p:nvPr>
            <p:ph type="dt" sz="half" idx="10"/>
          </p:nvPr>
        </p:nvSpPr>
        <p:spPr/>
        <p:txBody>
          <a:bodyPr/>
          <a:lstStyle/>
          <a:p>
            <a:fld id="{0BA15112-7CD7-4F48-80F9-B391B9D567FC}" type="datetimeFigureOut">
              <a:rPr lang="en-SG" smtClean="0"/>
              <a:t>9/5/25</a:t>
            </a:fld>
            <a:endParaRPr lang="en-SG"/>
          </a:p>
        </p:txBody>
      </p:sp>
      <p:sp>
        <p:nvSpPr>
          <p:cNvPr id="5" name="Footer Placeholder 4">
            <a:extLst>
              <a:ext uri="{FF2B5EF4-FFF2-40B4-BE49-F238E27FC236}">
                <a16:creationId xmlns:a16="http://schemas.microsoft.com/office/drawing/2014/main" id="{6AA3DF37-95E3-1251-51AC-3BBE9B1BBFBB}"/>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F483AF34-58FE-E336-8C04-D44797B8CA1A}"/>
              </a:ext>
            </a:extLst>
          </p:cNvPr>
          <p:cNvSpPr>
            <a:spLocks noGrp="1"/>
          </p:cNvSpPr>
          <p:nvPr>
            <p:ph type="sldNum" sz="quarter" idx="12"/>
          </p:nvPr>
        </p:nvSpPr>
        <p:spPr/>
        <p:txBody>
          <a:bodyPr/>
          <a:lstStyle/>
          <a:p>
            <a:fld id="{A3A0EDE3-1C79-44C3-B1B0-C90C70DB3EFA}" type="slidenum">
              <a:rPr lang="en-SG" smtClean="0"/>
              <a:t>‹#›</a:t>
            </a:fld>
            <a:endParaRPr lang="en-SG"/>
          </a:p>
        </p:txBody>
      </p:sp>
    </p:spTree>
    <p:extLst>
      <p:ext uri="{BB962C8B-B14F-4D97-AF65-F5344CB8AC3E}">
        <p14:creationId xmlns:p14="http://schemas.microsoft.com/office/powerpoint/2010/main" val="4036179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0CA0C-0BA8-5E88-902A-19FD09FECCE9}"/>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57BF8B2F-E506-670D-C8BA-834A396CF7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a:extLst>
              <a:ext uri="{FF2B5EF4-FFF2-40B4-BE49-F238E27FC236}">
                <a16:creationId xmlns:a16="http://schemas.microsoft.com/office/drawing/2014/main" id="{EA1FC1EB-473A-5E2A-E4D3-DDF4E8EBEF3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Date Placeholder 4">
            <a:extLst>
              <a:ext uri="{FF2B5EF4-FFF2-40B4-BE49-F238E27FC236}">
                <a16:creationId xmlns:a16="http://schemas.microsoft.com/office/drawing/2014/main" id="{E295EDD6-58B4-A8E8-388B-35260D4A8BDB}"/>
              </a:ext>
            </a:extLst>
          </p:cNvPr>
          <p:cNvSpPr>
            <a:spLocks noGrp="1"/>
          </p:cNvSpPr>
          <p:nvPr>
            <p:ph type="dt" sz="half" idx="10"/>
          </p:nvPr>
        </p:nvSpPr>
        <p:spPr/>
        <p:txBody>
          <a:bodyPr/>
          <a:lstStyle/>
          <a:p>
            <a:fld id="{0BA15112-7CD7-4F48-80F9-B391B9D567FC}" type="datetimeFigureOut">
              <a:rPr lang="en-SG" smtClean="0"/>
              <a:t>9/5/25</a:t>
            </a:fld>
            <a:endParaRPr lang="en-SG"/>
          </a:p>
        </p:txBody>
      </p:sp>
      <p:sp>
        <p:nvSpPr>
          <p:cNvPr id="6" name="Footer Placeholder 5">
            <a:extLst>
              <a:ext uri="{FF2B5EF4-FFF2-40B4-BE49-F238E27FC236}">
                <a16:creationId xmlns:a16="http://schemas.microsoft.com/office/drawing/2014/main" id="{95AE7B7F-0CCA-622C-CA0D-E09410DCF9F7}"/>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87F6B73B-5390-315F-80B3-E8527D482FAF}"/>
              </a:ext>
            </a:extLst>
          </p:cNvPr>
          <p:cNvSpPr>
            <a:spLocks noGrp="1"/>
          </p:cNvSpPr>
          <p:nvPr>
            <p:ph type="sldNum" sz="quarter" idx="12"/>
          </p:nvPr>
        </p:nvSpPr>
        <p:spPr/>
        <p:txBody>
          <a:bodyPr/>
          <a:lstStyle/>
          <a:p>
            <a:fld id="{A3A0EDE3-1C79-44C3-B1B0-C90C70DB3EFA}" type="slidenum">
              <a:rPr lang="en-SG" smtClean="0"/>
              <a:t>‹#›</a:t>
            </a:fld>
            <a:endParaRPr lang="en-SG"/>
          </a:p>
        </p:txBody>
      </p:sp>
    </p:spTree>
    <p:extLst>
      <p:ext uri="{BB962C8B-B14F-4D97-AF65-F5344CB8AC3E}">
        <p14:creationId xmlns:p14="http://schemas.microsoft.com/office/powerpoint/2010/main" val="273434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8D402-2ABF-1207-DAD3-AFC32226E0D7}"/>
              </a:ext>
            </a:extLst>
          </p:cNvPr>
          <p:cNvSpPr>
            <a:spLocks noGrp="1"/>
          </p:cNvSpPr>
          <p:nvPr>
            <p:ph type="title"/>
          </p:nvPr>
        </p:nvSpPr>
        <p:spPr>
          <a:xfrm>
            <a:off x="839788" y="365125"/>
            <a:ext cx="10515600" cy="1325563"/>
          </a:xfrm>
        </p:spPr>
        <p:txBody>
          <a:bodyPr/>
          <a:lstStyle/>
          <a:p>
            <a:r>
              <a:rPr lang="en-US"/>
              <a:t>Click to edit Master title style</a:t>
            </a:r>
            <a:endParaRPr lang="en-SG"/>
          </a:p>
        </p:txBody>
      </p:sp>
      <p:sp>
        <p:nvSpPr>
          <p:cNvPr id="3" name="Text Placeholder 2">
            <a:extLst>
              <a:ext uri="{FF2B5EF4-FFF2-40B4-BE49-F238E27FC236}">
                <a16:creationId xmlns:a16="http://schemas.microsoft.com/office/drawing/2014/main" id="{43307AFA-6205-30D2-11FE-AE523F7648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C68C8BA-C460-14F0-D715-6654D036670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Text Placeholder 4">
            <a:extLst>
              <a:ext uri="{FF2B5EF4-FFF2-40B4-BE49-F238E27FC236}">
                <a16:creationId xmlns:a16="http://schemas.microsoft.com/office/drawing/2014/main" id="{F3F5E2D8-E277-A79E-699F-E365884962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8EEC9E-CC9F-288C-65FB-666136C82EB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7" name="Date Placeholder 6">
            <a:extLst>
              <a:ext uri="{FF2B5EF4-FFF2-40B4-BE49-F238E27FC236}">
                <a16:creationId xmlns:a16="http://schemas.microsoft.com/office/drawing/2014/main" id="{55FE2F69-92CB-C7FF-67C6-B3FE4D51745D}"/>
              </a:ext>
            </a:extLst>
          </p:cNvPr>
          <p:cNvSpPr>
            <a:spLocks noGrp="1"/>
          </p:cNvSpPr>
          <p:nvPr>
            <p:ph type="dt" sz="half" idx="10"/>
          </p:nvPr>
        </p:nvSpPr>
        <p:spPr/>
        <p:txBody>
          <a:bodyPr/>
          <a:lstStyle/>
          <a:p>
            <a:fld id="{0BA15112-7CD7-4F48-80F9-B391B9D567FC}" type="datetimeFigureOut">
              <a:rPr lang="en-SG" smtClean="0"/>
              <a:t>9/5/25</a:t>
            </a:fld>
            <a:endParaRPr lang="en-SG"/>
          </a:p>
        </p:txBody>
      </p:sp>
      <p:sp>
        <p:nvSpPr>
          <p:cNvPr id="8" name="Footer Placeholder 7">
            <a:extLst>
              <a:ext uri="{FF2B5EF4-FFF2-40B4-BE49-F238E27FC236}">
                <a16:creationId xmlns:a16="http://schemas.microsoft.com/office/drawing/2014/main" id="{F6EAAC6F-5772-5904-488F-9C6DAE35A039}"/>
              </a:ext>
            </a:extLst>
          </p:cNvPr>
          <p:cNvSpPr>
            <a:spLocks noGrp="1"/>
          </p:cNvSpPr>
          <p:nvPr>
            <p:ph type="ftr" sz="quarter" idx="11"/>
          </p:nvPr>
        </p:nvSpPr>
        <p:spPr/>
        <p:txBody>
          <a:bodyPr/>
          <a:lstStyle/>
          <a:p>
            <a:endParaRPr lang="en-SG"/>
          </a:p>
        </p:txBody>
      </p:sp>
      <p:sp>
        <p:nvSpPr>
          <p:cNvPr id="9" name="Slide Number Placeholder 8">
            <a:extLst>
              <a:ext uri="{FF2B5EF4-FFF2-40B4-BE49-F238E27FC236}">
                <a16:creationId xmlns:a16="http://schemas.microsoft.com/office/drawing/2014/main" id="{13755231-0FEA-9427-B082-E9420BFA1ECA}"/>
              </a:ext>
            </a:extLst>
          </p:cNvPr>
          <p:cNvSpPr>
            <a:spLocks noGrp="1"/>
          </p:cNvSpPr>
          <p:nvPr>
            <p:ph type="sldNum" sz="quarter" idx="12"/>
          </p:nvPr>
        </p:nvSpPr>
        <p:spPr/>
        <p:txBody>
          <a:bodyPr/>
          <a:lstStyle/>
          <a:p>
            <a:fld id="{A3A0EDE3-1C79-44C3-B1B0-C90C70DB3EFA}" type="slidenum">
              <a:rPr lang="en-SG" smtClean="0"/>
              <a:t>‹#›</a:t>
            </a:fld>
            <a:endParaRPr lang="en-SG"/>
          </a:p>
        </p:txBody>
      </p:sp>
    </p:spTree>
    <p:extLst>
      <p:ext uri="{BB962C8B-B14F-4D97-AF65-F5344CB8AC3E}">
        <p14:creationId xmlns:p14="http://schemas.microsoft.com/office/powerpoint/2010/main" val="1005521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65EF0-FB21-F36C-F92E-FD7225EFB922}"/>
              </a:ext>
            </a:extLst>
          </p:cNvPr>
          <p:cNvSpPr>
            <a:spLocks noGrp="1"/>
          </p:cNvSpPr>
          <p:nvPr>
            <p:ph type="title"/>
          </p:nvPr>
        </p:nvSpPr>
        <p:spPr/>
        <p:txBody>
          <a:bodyPr/>
          <a:lstStyle/>
          <a:p>
            <a:r>
              <a:rPr lang="en-US"/>
              <a:t>Click to edit Master title style</a:t>
            </a:r>
            <a:endParaRPr lang="en-SG"/>
          </a:p>
        </p:txBody>
      </p:sp>
      <p:sp>
        <p:nvSpPr>
          <p:cNvPr id="3" name="Date Placeholder 2">
            <a:extLst>
              <a:ext uri="{FF2B5EF4-FFF2-40B4-BE49-F238E27FC236}">
                <a16:creationId xmlns:a16="http://schemas.microsoft.com/office/drawing/2014/main" id="{B727A672-9C23-0663-83A7-A9BBD06FD14C}"/>
              </a:ext>
            </a:extLst>
          </p:cNvPr>
          <p:cNvSpPr>
            <a:spLocks noGrp="1"/>
          </p:cNvSpPr>
          <p:nvPr>
            <p:ph type="dt" sz="half" idx="10"/>
          </p:nvPr>
        </p:nvSpPr>
        <p:spPr/>
        <p:txBody>
          <a:bodyPr/>
          <a:lstStyle/>
          <a:p>
            <a:fld id="{0BA15112-7CD7-4F48-80F9-B391B9D567FC}" type="datetimeFigureOut">
              <a:rPr lang="en-SG" smtClean="0"/>
              <a:t>9/5/25</a:t>
            </a:fld>
            <a:endParaRPr lang="en-SG"/>
          </a:p>
        </p:txBody>
      </p:sp>
      <p:sp>
        <p:nvSpPr>
          <p:cNvPr id="4" name="Footer Placeholder 3">
            <a:extLst>
              <a:ext uri="{FF2B5EF4-FFF2-40B4-BE49-F238E27FC236}">
                <a16:creationId xmlns:a16="http://schemas.microsoft.com/office/drawing/2014/main" id="{4E731478-5DAE-B136-39EF-409C19F2BECE}"/>
              </a:ext>
            </a:extLst>
          </p:cNvPr>
          <p:cNvSpPr>
            <a:spLocks noGrp="1"/>
          </p:cNvSpPr>
          <p:nvPr>
            <p:ph type="ftr" sz="quarter" idx="11"/>
          </p:nvPr>
        </p:nvSpPr>
        <p:spPr/>
        <p:txBody>
          <a:bodyPr/>
          <a:lstStyle/>
          <a:p>
            <a:endParaRPr lang="en-SG"/>
          </a:p>
        </p:txBody>
      </p:sp>
      <p:sp>
        <p:nvSpPr>
          <p:cNvPr id="5" name="Slide Number Placeholder 4">
            <a:extLst>
              <a:ext uri="{FF2B5EF4-FFF2-40B4-BE49-F238E27FC236}">
                <a16:creationId xmlns:a16="http://schemas.microsoft.com/office/drawing/2014/main" id="{EE5E9980-9A87-3852-0E4A-F2A15203EE8F}"/>
              </a:ext>
            </a:extLst>
          </p:cNvPr>
          <p:cNvSpPr>
            <a:spLocks noGrp="1"/>
          </p:cNvSpPr>
          <p:nvPr>
            <p:ph type="sldNum" sz="quarter" idx="12"/>
          </p:nvPr>
        </p:nvSpPr>
        <p:spPr/>
        <p:txBody>
          <a:bodyPr/>
          <a:lstStyle/>
          <a:p>
            <a:fld id="{A3A0EDE3-1C79-44C3-B1B0-C90C70DB3EFA}" type="slidenum">
              <a:rPr lang="en-SG" smtClean="0"/>
              <a:t>‹#›</a:t>
            </a:fld>
            <a:endParaRPr lang="en-SG"/>
          </a:p>
        </p:txBody>
      </p:sp>
    </p:spTree>
    <p:extLst>
      <p:ext uri="{BB962C8B-B14F-4D97-AF65-F5344CB8AC3E}">
        <p14:creationId xmlns:p14="http://schemas.microsoft.com/office/powerpoint/2010/main" val="423445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3812FF-0BBB-E73D-5BCB-BD67863CEE62}"/>
              </a:ext>
            </a:extLst>
          </p:cNvPr>
          <p:cNvSpPr>
            <a:spLocks noGrp="1"/>
          </p:cNvSpPr>
          <p:nvPr>
            <p:ph type="dt" sz="half" idx="10"/>
          </p:nvPr>
        </p:nvSpPr>
        <p:spPr/>
        <p:txBody>
          <a:bodyPr/>
          <a:lstStyle/>
          <a:p>
            <a:fld id="{0BA15112-7CD7-4F48-80F9-B391B9D567FC}" type="datetimeFigureOut">
              <a:rPr lang="en-SG" smtClean="0"/>
              <a:t>9/5/25</a:t>
            </a:fld>
            <a:endParaRPr lang="en-SG"/>
          </a:p>
        </p:txBody>
      </p:sp>
      <p:sp>
        <p:nvSpPr>
          <p:cNvPr id="3" name="Footer Placeholder 2">
            <a:extLst>
              <a:ext uri="{FF2B5EF4-FFF2-40B4-BE49-F238E27FC236}">
                <a16:creationId xmlns:a16="http://schemas.microsoft.com/office/drawing/2014/main" id="{2461B13E-3806-0D8A-335D-0F0063E078E2}"/>
              </a:ext>
            </a:extLst>
          </p:cNvPr>
          <p:cNvSpPr>
            <a:spLocks noGrp="1"/>
          </p:cNvSpPr>
          <p:nvPr>
            <p:ph type="ftr" sz="quarter" idx="11"/>
          </p:nvPr>
        </p:nvSpPr>
        <p:spPr/>
        <p:txBody>
          <a:bodyPr/>
          <a:lstStyle/>
          <a:p>
            <a:endParaRPr lang="en-SG"/>
          </a:p>
        </p:txBody>
      </p:sp>
      <p:sp>
        <p:nvSpPr>
          <p:cNvPr id="4" name="Slide Number Placeholder 3">
            <a:extLst>
              <a:ext uri="{FF2B5EF4-FFF2-40B4-BE49-F238E27FC236}">
                <a16:creationId xmlns:a16="http://schemas.microsoft.com/office/drawing/2014/main" id="{0EAD556C-9DFC-9677-16D5-85CE9B7D7E5E}"/>
              </a:ext>
            </a:extLst>
          </p:cNvPr>
          <p:cNvSpPr>
            <a:spLocks noGrp="1"/>
          </p:cNvSpPr>
          <p:nvPr>
            <p:ph type="sldNum" sz="quarter" idx="12"/>
          </p:nvPr>
        </p:nvSpPr>
        <p:spPr/>
        <p:txBody>
          <a:bodyPr/>
          <a:lstStyle/>
          <a:p>
            <a:fld id="{A3A0EDE3-1C79-44C3-B1B0-C90C70DB3EFA}" type="slidenum">
              <a:rPr lang="en-SG" smtClean="0"/>
              <a:t>‹#›</a:t>
            </a:fld>
            <a:endParaRPr lang="en-SG"/>
          </a:p>
        </p:txBody>
      </p:sp>
    </p:spTree>
    <p:extLst>
      <p:ext uri="{BB962C8B-B14F-4D97-AF65-F5344CB8AC3E}">
        <p14:creationId xmlns:p14="http://schemas.microsoft.com/office/powerpoint/2010/main" val="3087110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1BBE0-A504-8027-DE7A-7C26CF2427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Content Placeholder 2">
            <a:extLst>
              <a:ext uri="{FF2B5EF4-FFF2-40B4-BE49-F238E27FC236}">
                <a16:creationId xmlns:a16="http://schemas.microsoft.com/office/drawing/2014/main" id="{B9C826BF-0004-B5F6-B3F3-257666A8F0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Text Placeholder 3">
            <a:extLst>
              <a:ext uri="{FF2B5EF4-FFF2-40B4-BE49-F238E27FC236}">
                <a16:creationId xmlns:a16="http://schemas.microsoft.com/office/drawing/2014/main" id="{4CA75C4C-EACB-C2A8-C29A-686D5E8044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101D7C-D572-8EE8-6367-D5EAF76C9201}"/>
              </a:ext>
            </a:extLst>
          </p:cNvPr>
          <p:cNvSpPr>
            <a:spLocks noGrp="1"/>
          </p:cNvSpPr>
          <p:nvPr>
            <p:ph type="dt" sz="half" idx="10"/>
          </p:nvPr>
        </p:nvSpPr>
        <p:spPr/>
        <p:txBody>
          <a:bodyPr/>
          <a:lstStyle/>
          <a:p>
            <a:fld id="{0BA15112-7CD7-4F48-80F9-B391B9D567FC}" type="datetimeFigureOut">
              <a:rPr lang="en-SG" smtClean="0"/>
              <a:t>9/5/25</a:t>
            </a:fld>
            <a:endParaRPr lang="en-SG"/>
          </a:p>
        </p:txBody>
      </p:sp>
      <p:sp>
        <p:nvSpPr>
          <p:cNvPr id="6" name="Footer Placeholder 5">
            <a:extLst>
              <a:ext uri="{FF2B5EF4-FFF2-40B4-BE49-F238E27FC236}">
                <a16:creationId xmlns:a16="http://schemas.microsoft.com/office/drawing/2014/main" id="{CE34CC77-5E2B-9290-66E6-4658641387CA}"/>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1680CD1A-7EC3-C43B-142B-4BE8BBC588D2}"/>
              </a:ext>
            </a:extLst>
          </p:cNvPr>
          <p:cNvSpPr>
            <a:spLocks noGrp="1"/>
          </p:cNvSpPr>
          <p:nvPr>
            <p:ph type="sldNum" sz="quarter" idx="12"/>
          </p:nvPr>
        </p:nvSpPr>
        <p:spPr/>
        <p:txBody>
          <a:bodyPr/>
          <a:lstStyle/>
          <a:p>
            <a:fld id="{A3A0EDE3-1C79-44C3-B1B0-C90C70DB3EFA}" type="slidenum">
              <a:rPr lang="en-SG" smtClean="0"/>
              <a:t>‹#›</a:t>
            </a:fld>
            <a:endParaRPr lang="en-SG"/>
          </a:p>
        </p:txBody>
      </p:sp>
    </p:spTree>
    <p:extLst>
      <p:ext uri="{BB962C8B-B14F-4D97-AF65-F5344CB8AC3E}">
        <p14:creationId xmlns:p14="http://schemas.microsoft.com/office/powerpoint/2010/main" val="2652815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E4376-3CBB-A1B9-A978-DFFCFE0046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Picture Placeholder 2">
            <a:extLst>
              <a:ext uri="{FF2B5EF4-FFF2-40B4-BE49-F238E27FC236}">
                <a16:creationId xmlns:a16="http://schemas.microsoft.com/office/drawing/2014/main" id="{F65642BE-42EE-A72F-4A55-110B8CA9EC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a:extLst>
              <a:ext uri="{FF2B5EF4-FFF2-40B4-BE49-F238E27FC236}">
                <a16:creationId xmlns:a16="http://schemas.microsoft.com/office/drawing/2014/main" id="{1D7E4C59-F6A9-799A-E307-7053339C8B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72D461-632D-CEA7-219C-DA4D0A8955F8}"/>
              </a:ext>
            </a:extLst>
          </p:cNvPr>
          <p:cNvSpPr>
            <a:spLocks noGrp="1"/>
          </p:cNvSpPr>
          <p:nvPr>
            <p:ph type="dt" sz="half" idx="10"/>
          </p:nvPr>
        </p:nvSpPr>
        <p:spPr/>
        <p:txBody>
          <a:bodyPr/>
          <a:lstStyle/>
          <a:p>
            <a:fld id="{0BA15112-7CD7-4F48-80F9-B391B9D567FC}" type="datetimeFigureOut">
              <a:rPr lang="en-SG" smtClean="0"/>
              <a:t>9/5/25</a:t>
            </a:fld>
            <a:endParaRPr lang="en-SG"/>
          </a:p>
        </p:txBody>
      </p:sp>
      <p:sp>
        <p:nvSpPr>
          <p:cNvPr id="6" name="Footer Placeholder 5">
            <a:extLst>
              <a:ext uri="{FF2B5EF4-FFF2-40B4-BE49-F238E27FC236}">
                <a16:creationId xmlns:a16="http://schemas.microsoft.com/office/drawing/2014/main" id="{1DFDDB3F-317F-33D2-0F95-3B0F2E6B7267}"/>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606582F8-50F8-2063-4B78-FCB88267F742}"/>
              </a:ext>
            </a:extLst>
          </p:cNvPr>
          <p:cNvSpPr>
            <a:spLocks noGrp="1"/>
          </p:cNvSpPr>
          <p:nvPr>
            <p:ph type="sldNum" sz="quarter" idx="12"/>
          </p:nvPr>
        </p:nvSpPr>
        <p:spPr/>
        <p:txBody>
          <a:bodyPr/>
          <a:lstStyle/>
          <a:p>
            <a:fld id="{A3A0EDE3-1C79-44C3-B1B0-C90C70DB3EFA}" type="slidenum">
              <a:rPr lang="en-SG" smtClean="0"/>
              <a:t>‹#›</a:t>
            </a:fld>
            <a:endParaRPr lang="en-SG"/>
          </a:p>
        </p:txBody>
      </p:sp>
    </p:spTree>
    <p:extLst>
      <p:ext uri="{BB962C8B-B14F-4D97-AF65-F5344CB8AC3E}">
        <p14:creationId xmlns:p14="http://schemas.microsoft.com/office/powerpoint/2010/main" val="881950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BC58FE-0C2E-68A4-CCEB-CEF463C627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SG"/>
          </a:p>
        </p:txBody>
      </p:sp>
      <p:sp>
        <p:nvSpPr>
          <p:cNvPr id="3" name="Text Placeholder 2">
            <a:extLst>
              <a:ext uri="{FF2B5EF4-FFF2-40B4-BE49-F238E27FC236}">
                <a16:creationId xmlns:a16="http://schemas.microsoft.com/office/drawing/2014/main" id="{72EB414D-2BC2-B358-8310-80137FA4E3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ED8A3F40-E891-2F47-24FC-408FC33705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A15112-7CD7-4F48-80F9-B391B9D567FC}" type="datetimeFigureOut">
              <a:rPr lang="en-SG" smtClean="0"/>
              <a:t>9/5/25</a:t>
            </a:fld>
            <a:endParaRPr lang="en-SG"/>
          </a:p>
        </p:txBody>
      </p:sp>
      <p:sp>
        <p:nvSpPr>
          <p:cNvPr id="5" name="Footer Placeholder 4">
            <a:extLst>
              <a:ext uri="{FF2B5EF4-FFF2-40B4-BE49-F238E27FC236}">
                <a16:creationId xmlns:a16="http://schemas.microsoft.com/office/drawing/2014/main" id="{74E89EB0-5B21-BC38-B4DE-5191E6DAFE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a:extLst>
              <a:ext uri="{FF2B5EF4-FFF2-40B4-BE49-F238E27FC236}">
                <a16:creationId xmlns:a16="http://schemas.microsoft.com/office/drawing/2014/main" id="{F148994F-DA6E-B081-8158-A4D6E6021D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A0EDE3-1C79-44C3-B1B0-C90C70DB3EFA}" type="slidenum">
              <a:rPr lang="en-SG" smtClean="0"/>
              <a:t>‹#›</a:t>
            </a:fld>
            <a:endParaRPr lang="en-SG"/>
          </a:p>
        </p:txBody>
      </p:sp>
    </p:spTree>
    <p:extLst>
      <p:ext uri="{BB962C8B-B14F-4D97-AF65-F5344CB8AC3E}">
        <p14:creationId xmlns:p14="http://schemas.microsoft.com/office/powerpoint/2010/main" val="4046164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B5F81-7C9A-C2B8-C358-2294347ADACE}"/>
              </a:ext>
            </a:extLst>
          </p:cNvPr>
          <p:cNvSpPr>
            <a:spLocks noGrp="1"/>
          </p:cNvSpPr>
          <p:nvPr>
            <p:ph type="ctrTitle"/>
          </p:nvPr>
        </p:nvSpPr>
        <p:spPr>
          <a:xfrm>
            <a:off x="1716505" y="2716839"/>
            <a:ext cx="9144000" cy="1424321"/>
          </a:xfrm>
        </p:spPr>
        <p:txBody>
          <a:bodyPr>
            <a:normAutofit fontScale="90000"/>
          </a:bodyPr>
          <a:lstStyle/>
          <a:p>
            <a:r>
              <a:rPr lang="en-SG" sz="2400" b="1" i="0" strike="noStrike" baseline="0" dirty="0">
                <a:latin typeface="Arial" panose="020B0604020202020204" pitchFamily="34" charset="0"/>
                <a:ea typeface="Lato" panose="020F0502020204030203" pitchFamily="34" charset="0"/>
                <a:cs typeface="Arial" panose="020B0604020202020204" pitchFamily="34" charset="0"/>
              </a:rPr>
              <a:t>AUSTRALIAN SUSTAINABILITY REPORTING STANDARD</a:t>
            </a:r>
            <a:br>
              <a:rPr lang="en-SG" sz="1600" b="1" i="0" u="none" strike="noStrike" baseline="0" dirty="0">
                <a:solidFill>
                  <a:srgbClr val="254090"/>
                </a:solidFill>
                <a:latin typeface="Arial" panose="020B0604020202020204" pitchFamily="34" charset="0"/>
                <a:ea typeface="Lato" panose="020F0502020204030203" pitchFamily="34" charset="0"/>
                <a:cs typeface="Arial" panose="020B0604020202020204" pitchFamily="34" charset="0"/>
              </a:rPr>
            </a:br>
            <a:r>
              <a:rPr lang="en-SG" sz="2400" b="1" dirty="0">
                <a:highlight>
                  <a:srgbClr val="DEE7FA"/>
                </a:highlight>
                <a:latin typeface="Arial" panose="020B0604020202020204" pitchFamily="34" charset="0"/>
                <a:ea typeface="Lato" panose="020F0502020204030203" pitchFamily="34" charset="0"/>
                <a:cs typeface="Arial" panose="020B0604020202020204" pitchFamily="34" charset="0"/>
              </a:rPr>
              <a:t>AASB S1 &amp; S2</a:t>
            </a:r>
            <a:br>
              <a:rPr lang="en-SG" sz="2400" b="1" dirty="0">
                <a:highlight>
                  <a:srgbClr val="DEE7FA"/>
                </a:highlight>
                <a:latin typeface="Arial" panose="020B0604020202020204" pitchFamily="34" charset="0"/>
                <a:ea typeface="Lato" panose="020F0502020204030203" pitchFamily="34" charset="0"/>
                <a:cs typeface="Arial" panose="020B0604020202020204" pitchFamily="34" charset="0"/>
              </a:rPr>
            </a:br>
            <a:br>
              <a:rPr lang="en-SG" sz="2800" dirty="0">
                <a:latin typeface="Arial" panose="020B0604020202020204" pitchFamily="34" charset="0"/>
                <a:ea typeface="Lato" panose="020F0502020204030203" pitchFamily="34" charset="0"/>
                <a:cs typeface="Arial" panose="020B0604020202020204" pitchFamily="34" charset="0"/>
              </a:rPr>
            </a:br>
            <a:r>
              <a:rPr lang="en-SG" sz="2200" b="1" dirty="0">
                <a:solidFill>
                  <a:schemeClr val="tx1">
                    <a:lumMod val="50000"/>
                    <a:lumOff val="50000"/>
                  </a:schemeClr>
                </a:solidFill>
                <a:latin typeface="Arial" panose="020B0604020202020204" pitchFamily="34" charset="0"/>
                <a:ea typeface="Lato" panose="020F0502020204030203" pitchFamily="34" charset="0"/>
                <a:cs typeface="Arial" panose="020B0604020202020204" pitchFamily="34" charset="0"/>
              </a:rPr>
              <a:t>BOARD REPORTING TEMPLATE</a:t>
            </a:r>
            <a:endParaRPr lang="en-SG" sz="3600" b="1" dirty="0">
              <a:solidFill>
                <a:schemeClr val="tx1">
                  <a:lumMod val="50000"/>
                  <a:lumOff val="50000"/>
                </a:schemeClr>
              </a:solidFill>
              <a:latin typeface="Arial" panose="020B0604020202020204" pitchFamily="34" charset="0"/>
              <a:ea typeface="Lato" panose="020F0502020204030203" pitchFamily="34" charset="0"/>
              <a:cs typeface="Arial" panose="020B0604020202020204" pitchFamily="34" charset="0"/>
            </a:endParaRPr>
          </a:p>
        </p:txBody>
      </p:sp>
      <p:pic>
        <p:nvPicPr>
          <p:cNvPr id="2052" name="Picture 4">
            <a:extLst>
              <a:ext uri="{FF2B5EF4-FFF2-40B4-BE49-F238E27FC236}">
                <a16:creationId xmlns:a16="http://schemas.microsoft.com/office/drawing/2014/main" id="{E3704CEA-7A9F-8E74-A25C-5672F9C1AA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3368" y="945315"/>
            <a:ext cx="4757821" cy="95249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7883539F-CF94-E107-3508-1D834E6BDE15}"/>
              </a:ext>
            </a:extLst>
          </p:cNvPr>
          <p:cNvSpPr/>
          <p:nvPr/>
        </p:nvSpPr>
        <p:spPr>
          <a:xfrm rot="16200000">
            <a:off x="5139212" y="-194790"/>
            <a:ext cx="1913579" cy="12192000"/>
          </a:xfrm>
          <a:prstGeom prst="rect">
            <a:avLst/>
          </a:prstGeom>
          <a:solidFill>
            <a:srgbClr val="3468DD"/>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5" name="TextBox 4">
            <a:extLst>
              <a:ext uri="{FF2B5EF4-FFF2-40B4-BE49-F238E27FC236}">
                <a16:creationId xmlns:a16="http://schemas.microsoft.com/office/drawing/2014/main" id="{4AB7AA81-4D32-F5B3-6FB0-1ECEC7EA1CEB}"/>
              </a:ext>
            </a:extLst>
          </p:cNvPr>
          <p:cNvSpPr txBox="1"/>
          <p:nvPr/>
        </p:nvSpPr>
        <p:spPr>
          <a:xfrm>
            <a:off x="82146" y="6458692"/>
            <a:ext cx="11904902" cy="261610"/>
          </a:xfrm>
          <a:prstGeom prst="rect">
            <a:avLst/>
          </a:prstGeom>
          <a:noFill/>
        </p:spPr>
        <p:txBody>
          <a:bodyPr wrap="square">
            <a:spAutoFit/>
          </a:bodyPr>
          <a:lstStyle/>
          <a:p>
            <a:r>
              <a:rPr lang="en-SG" sz="1100" i="1" dirty="0">
                <a:solidFill>
                  <a:schemeClr val="bg1"/>
                </a:solidFill>
                <a:latin typeface="Arial" panose="020B0604020202020204" pitchFamily="34" charset="0"/>
                <a:ea typeface="Lato" panose="020F0502020204030203" pitchFamily="34" charset="0"/>
                <a:cs typeface="Arial" panose="020B0604020202020204" pitchFamily="34" charset="0"/>
              </a:rPr>
              <a:t>This template is meant to be used as a starting point, not a substitute for legal advice and should be used alongside professional judgment and consultation of the full AASB S2 standard.</a:t>
            </a:r>
          </a:p>
        </p:txBody>
      </p:sp>
    </p:spTree>
    <p:extLst>
      <p:ext uri="{BB962C8B-B14F-4D97-AF65-F5344CB8AC3E}">
        <p14:creationId xmlns:p14="http://schemas.microsoft.com/office/powerpoint/2010/main" val="37768414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B8B3D5-62DD-2FAE-6C12-3480EEE990C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ADB12DC-C9DB-0486-1BA9-EE0087304C80}"/>
              </a:ext>
            </a:extLst>
          </p:cNvPr>
          <p:cNvSpPr/>
          <p:nvPr/>
        </p:nvSpPr>
        <p:spPr>
          <a:xfrm rot="16200000">
            <a:off x="-3161630" y="3161630"/>
            <a:ext cx="6857999" cy="534736"/>
          </a:xfrm>
          <a:prstGeom prst="rect">
            <a:avLst/>
          </a:prstGeom>
          <a:solidFill>
            <a:srgbClr val="3468DD"/>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D9759D41-20EA-97DA-B6E0-448607C5BA50}"/>
              </a:ext>
            </a:extLst>
          </p:cNvPr>
          <p:cNvSpPr txBox="1"/>
          <p:nvPr/>
        </p:nvSpPr>
        <p:spPr>
          <a:xfrm>
            <a:off x="760687" y="478249"/>
            <a:ext cx="6103882" cy="646331"/>
          </a:xfrm>
          <a:prstGeom prst="rect">
            <a:avLst/>
          </a:prstGeom>
          <a:noFill/>
        </p:spPr>
        <p:txBody>
          <a:bodyPr wrap="square">
            <a:spAutoFit/>
          </a:bodyPr>
          <a:lstStyle/>
          <a:p>
            <a:r>
              <a:rPr lang="en-SG" sz="1800" b="1" dirty="0">
                <a:solidFill>
                  <a:srgbClr val="3168E2"/>
                </a:solidFill>
                <a:latin typeface="Arial" panose="020B0604020202020204" pitchFamily="34" charset="0"/>
                <a:ea typeface="Lato" panose="020F0502020204030203" pitchFamily="34" charset="0"/>
                <a:cs typeface="Arial" panose="020B0604020202020204" pitchFamily="34" charset="0"/>
              </a:rPr>
              <a:t>SECTION 8</a:t>
            </a:r>
          </a:p>
          <a:p>
            <a:r>
              <a:rPr lang="en-SG" sz="1800" b="1" dirty="0">
                <a:latin typeface="Arial" panose="020B0604020202020204" pitchFamily="34" charset="0"/>
                <a:ea typeface="Lato" panose="020F0502020204030203" pitchFamily="34" charset="0"/>
                <a:cs typeface="Arial" panose="020B0604020202020204" pitchFamily="34" charset="0"/>
              </a:rPr>
              <a:t>COMPLIANCE &amp; REPORTING</a:t>
            </a:r>
          </a:p>
        </p:txBody>
      </p:sp>
      <p:sp>
        <p:nvSpPr>
          <p:cNvPr id="13" name="TextBox 12">
            <a:extLst>
              <a:ext uri="{FF2B5EF4-FFF2-40B4-BE49-F238E27FC236}">
                <a16:creationId xmlns:a16="http://schemas.microsoft.com/office/drawing/2014/main" id="{B6D084C1-009A-304A-387F-21160C4725C2}"/>
              </a:ext>
            </a:extLst>
          </p:cNvPr>
          <p:cNvSpPr txBox="1"/>
          <p:nvPr/>
        </p:nvSpPr>
        <p:spPr>
          <a:xfrm>
            <a:off x="841955" y="1483481"/>
            <a:ext cx="10787667" cy="4662815"/>
          </a:xfrm>
          <a:prstGeom prst="rect">
            <a:avLst/>
          </a:prstGeom>
          <a:noFill/>
        </p:spPr>
        <p:txBody>
          <a:bodyPr wrap="square">
            <a:spAutoFit/>
          </a:bodyPr>
          <a:lstStyle/>
          <a:p>
            <a:pPr>
              <a:buNone/>
            </a:pPr>
            <a:r>
              <a:rPr lang="en-GB" sz="1100" b="1" dirty="0">
                <a:latin typeface="Arial" panose="020B0604020202020204" pitchFamily="34" charset="0"/>
                <a:ea typeface="Lato" panose="020F0502020204030203" pitchFamily="34" charset="0"/>
                <a:cs typeface="Arial" panose="020B0604020202020204" pitchFamily="34" charset="0"/>
              </a:rPr>
              <a:t>Statement of AASB S2 Compliance</a:t>
            </a:r>
          </a:p>
          <a:p>
            <a:pPr>
              <a:buNone/>
            </a:pPr>
            <a:r>
              <a:rPr lang="en-GB" sz="1100" dirty="0">
                <a:latin typeface="Arial" panose="020B0604020202020204" pitchFamily="34" charset="0"/>
                <a:ea typeface="Lato" panose="020F0502020204030203" pitchFamily="34" charset="0"/>
                <a:cs typeface="Arial" panose="020B0604020202020204" pitchFamily="34" charset="0"/>
              </a:rPr>
              <a:t>This report has been prepared in accordance with AASB S2 Climate-related Disclosures. We've implemented all core disclosure requirements including governance, strategy, risk management, and metrics/targets sections. Our reporting aligns with the TCFD framework and incorporates relevant industry-specific metrics from applicable sustainability standards. Additionally, we participate in CDP Climate Change reporting (achieving A- rating) and voluntarily disclose under the Climate Action 100+ Net Zero Company Benchmark, providing consistency across our climate-related disclosures to various stakeholders in line with Australian market expectations.</a:t>
            </a:r>
          </a:p>
          <a:p>
            <a:pPr>
              <a:buNone/>
            </a:pPr>
            <a:endParaRPr lang="en-GB" sz="1100" dirty="0">
              <a:latin typeface="Arial" panose="020B0604020202020204" pitchFamily="34" charset="0"/>
              <a:ea typeface="Lato" panose="020F0502020204030203" pitchFamily="34" charset="0"/>
              <a:cs typeface="Arial" panose="020B0604020202020204" pitchFamily="34" charset="0"/>
            </a:endParaRPr>
          </a:p>
          <a:p>
            <a:pPr>
              <a:buNone/>
            </a:pPr>
            <a:r>
              <a:rPr lang="en-GB" sz="1100" b="1" dirty="0">
                <a:latin typeface="Arial" panose="020B0604020202020204" pitchFamily="34" charset="0"/>
                <a:ea typeface="Lato" panose="020F0502020204030203" pitchFamily="34" charset="0"/>
                <a:cs typeface="Arial" panose="020B0604020202020204" pitchFamily="34" charset="0"/>
              </a:rPr>
              <a:t>Disclosures with Significant Uncertainty or Limitations</a:t>
            </a:r>
          </a:p>
          <a:p>
            <a:pPr>
              <a:buNone/>
            </a:pPr>
            <a:r>
              <a:rPr lang="en-GB" sz="1100" dirty="0">
                <a:latin typeface="Arial" panose="020B0604020202020204" pitchFamily="34" charset="0"/>
                <a:ea typeface="Lato" panose="020F0502020204030203" pitchFamily="34" charset="0"/>
                <a:cs typeface="Arial" panose="020B0604020202020204" pitchFamily="34" charset="0"/>
              </a:rPr>
              <a:t>Our Scope 3 emissions calculations contain inherent uncertainty, particularly for categories related to purchased goods and services (±15% accuracy). Climate scenario analysis results are subject to limitations in long-term forecasting. Financial impact assessments of physical climate risks rely on current climate models that carry uncertainty in predicting localized effects across our Australian operations. We acknowledge data gaps in emissions from certain international suppliers and are working to enhance primary data collection. Following leading ASX-listed company disclosure practices, we've clearly indicated where proxy data or industry averages have been applied and will progressively refine these estimates as supplier-specific data improves.</a:t>
            </a:r>
          </a:p>
          <a:p>
            <a:pPr>
              <a:buNone/>
            </a:pPr>
            <a:endParaRPr lang="en-GB" sz="1100" dirty="0">
              <a:latin typeface="Arial" panose="020B0604020202020204" pitchFamily="34" charset="0"/>
              <a:ea typeface="Lato" panose="020F0502020204030203" pitchFamily="34" charset="0"/>
              <a:cs typeface="Arial" panose="020B0604020202020204" pitchFamily="34" charset="0"/>
            </a:endParaRPr>
          </a:p>
          <a:p>
            <a:pPr>
              <a:buNone/>
            </a:pPr>
            <a:r>
              <a:rPr lang="en-GB" sz="1100" b="1" dirty="0">
                <a:latin typeface="Arial" panose="020B0604020202020204" pitchFamily="34" charset="0"/>
                <a:ea typeface="Lato" panose="020F0502020204030203" pitchFamily="34" charset="0"/>
                <a:cs typeface="Arial" panose="020B0604020202020204" pitchFamily="34" charset="0"/>
              </a:rPr>
              <a:t>Use of Transition Relief</a:t>
            </a:r>
          </a:p>
          <a:p>
            <a:pPr>
              <a:buNone/>
            </a:pPr>
            <a:r>
              <a:rPr lang="en-GB" sz="1100" dirty="0">
                <a:latin typeface="Arial" panose="020B0604020202020204" pitchFamily="34" charset="0"/>
                <a:ea typeface="Lato" panose="020F0502020204030203" pitchFamily="34" charset="0"/>
                <a:cs typeface="Arial" panose="020B0604020202020204" pitchFamily="34" charset="0"/>
              </a:rPr>
              <a:t>We've utilized the AASB S2 transition provisions for comparative information in this first reporting year. While we've reported all material Scope 3 categories, we're applying the phased approach to upstream emissions, with full quantification to be completed by FY2026. We've deferred certain industry-specific metrics as permitted by paragraph C3 of AASB S2. Similar approaches taken by other major ASX-listed companies, we've established a three-year implementation roadmap for full compliance, prioritizing material climate-related financial impacts. Our Board has approved this implementation approach as part of our broader climate governance framework aligned with Australian regulatory expectations.</a:t>
            </a:r>
          </a:p>
          <a:p>
            <a:pPr>
              <a:buNone/>
            </a:pPr>
            <a:endParaRPr lang="en-GB" sz="1100" dirty="0">
              <a:latin typeface="Arial" panose="020B0604020202020204" pitchFamily="34" charset="0"/>
              <a:ea typeface="Lato" panose="020F0502020204030203" pitchFamily="34" charset="0"/>
              <a:cs typeface="Arial" panose="020B0604020202020204" pitchFamily="34" charset="0"/>
            </a:endParaRPr>
          </a:p>
          <a:p>
            <a:pPr>
              <a:buNone/>
            </a:pPr>
            <a:r>
              <a:rPr lang="en-GB" sz="1100" b="1" dirty="0">
                <a:latin typeface="Arial" panose="020B0604020202020204" pitchFamily="34" charset="0"/>
                <a:ea typeface="Lato" panose="020F0502020204030203" pitchFamily="34" charset="0"/>
                <a:cs typeface="Arial" panose="020B0604020202020204" pitchFamily="34" charset="0"/>
              </a:rPr>
              <a:t>Audit/Assurance Readiness Status</a:t>
            </a:r>
          </a:p>
          <a:p>
            <a:r>
              <a:rPr lang="en-GB" sz="1100" dirty="0">
                <a:latin typeface="Arial" panose="020B0604020202020204" pitchFamily="34" charset="0"/>
                <a:ea typeface="Lato" panose="020F0502020204030203" pitchFamily="34" charset="0"/>
                <a:cs typeface="Arial" panose="020B0604020202020204" pitchFamily="34" charset="0"/>
              </a:rPr>
              <a:t>Our Scope 1 and 2 emissions data has received reasonable assurance from [Audit Firm]. Scope 3 emissions and climate risk disclosures have received limited assurance. We're implementing enhanced data collection and verification systems to achieve reasonable assurance across all climate-related disclosures by FY2026, as required by our Climate Action Plan governance framework. Following best practice demonstrated by leading Australian resources and industrial companies, we've established a Climate Data Governance Committee to oversee data quality improvement and assurance readiness. We've completed a gap analysis against the AASB Audit Engagement Standard ASAE 3410 (Assurance Engagements on Greenhouse Gas Statements) and have addressed 87% of identified improvement areas, up from 65% in the previous reporting period.</a:t>
            </a:r>
          </a:p>
        </p:txBody>
      </p:sp>
    </p:spTree>
    <p:extLst>
      <p:ext uri="{BB962C8B-B14F-4D97-AF65-F5344CB8AC3E}">
        <p14:creationId xmlns:p14="http://schemas.microsoft.com/office/powerpoint/2010/main" val="3482270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CF2A8C-B62C-E8A7-E5A5-6A0737C681B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77B7666-53C2-3B7E-763B-637967AF9315}"/>
              </a:ext>
            </a:extLst>
          </p:cNvPr>
          <p:cNvSpPr/>
          <p:nvPr/>
        </p:nvSpPr>
        <p:spPr>
          <a:xfrm rot="16200000">
            <a:off x="-3161630" y="3161630"/>
            <a:ext cx="6857999" cy="534736"/>
          </a:xfrm>
          <a:prstGeom prst="rect">
            <a:avLst/>
          </a:prstGeom>
          <a:solidFill>
            <a:srgbClr val="3468DD"/>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37C37C3D-8536-567A-278C-0DD03A27F4FB}"/>
              </a:ext>
            </a:extLst>
          </p:cNvPr>
          <p:cNvSpPr txBox="1"/>
          <p:nvPr/>
        </p:nvSpPr>
        <p:spPr>
          <a:xfrm>
            <a:off x="760687" y="478249"/>
            <a:ext cx="6103882" cy="646331"/>
          </a:xfrm>
          <a:prstGeom prst="rect">
            <a:avLst/>
          </a:prstGeom>
          <a:noFill/>
        </p:spPr>
        <p:txBody>
          <a:bodyPr wrap="square">
            <a:spAutoFit/>
          </a:bodyPr>
          <a:lstStyle/>
          <a:p>
            <a:r>
              <a:rPr lang="en-SG" sz="1800" b="1" dirty="0">
                <a:solidFill>
                  <a:srgbClr val="3168E2"/>
                </a:solidFill>
                <a:latin typeface="Arial" panose="020B0604020202020204" pitchFamily="34" charset="0"/>
                <a:ea typeface="Lato" panose="020F0502020204030203" pitchFamily="34" charset="0"/>
                <a:cs typeface="Arial" panose="020B0604020202020204" pitchFamily="34" charset="0"/>
              </a:rPr>
              <a:t>SECTION 9</a:t>
            </a:r>
          </a:p>
          <a:p>
            <a:r>
              <a:rPr lang="en-SG" b="1" dirty="0">
                <a:latin typeface="Arial" panose="020B0604020202020204" pitchFamily="34" charset="0"/>
                <a:ea typeface="Lato" panose="020F0502020204030203" pitchFamily="34" charset="0"/>
                <a:cs typeface="Arial" panose="020B0604020202020204" pitchFamily="34" charset="0"/>
              </a:rPr>
              <a:t>SUPPORTING INFO</a:t>
            </a:r>
            <a:endParaRPr lang="en-SG" sz="1800" b="1" dirty="0">
              <a:latin typeface="Arial" panose="020B0604020202020204" pitchFamily="34" charset="0"/>
              <a:ea typeface="Lato" panose="020F0502020204030203" pitchFamily="34" charset="0"/>
              <a:cs typeface="Arial" panose="020B0604020202020204" pitchFamily="34" charset="0"/>
            </a:endParaRPr>
          </a:p>
        </p:txBody>
      </p:sp>
      <p:sp>
        <p:nvSpPr>
          <p:cNvPr id="2" name="TextBox 1">
            <a:extLst>
              <a:ext uri="{FF2B5EF4-FFF2-40B4-BE49-F238E27FC236}">
                <a16:creationId xmlns:a16="http://schemas.microsoft.com/office/drawing/2014/main" id="{0A32DD83-2B57-B62B-0CC6-D321920D5655}"/>
              </a:ext>
            </a:extLst>
          </p:cNvPr>
          <p:cNvSpPr txBox="1"/>
          <p:nvPr/>
        </p:nvSpPr>
        <p:spPr>
          <a:xfrm>
            <a:off x="824427" y="1530615"/>
            <a:ext cx="5175129" cy="276999"/>
          </a:xfrm>
          <a:prstGeom prst="rect">
            <a:avLst/>
          </a:prstGeom>
          <a:noFill/>
        </p:spPr>
        <p:txBody>
          <a:bodyPr wrap="square">
            <a:spAutoFit/>
          </a:bodyPr>
          <a:lstStyle/>
          <a:p>
            <a:pPr marR="0" lvl="0" algn="l" defTabSz="914400" rtl="0" eaLnBrk="0" fontAlgn="base" latinLnBrk="0" hangingPunct="0">
              <a:lnSpc>
                <a:spcPct val="100000"/>
              </a:lnSpc>
              <a:spcBef>
                <a:spcPct val="0"/>
              </a:spcBef>
              <a:spcAft>
                <a:spcPts val="600"/>
              </a:spcAft>
              <a:buClrTx/>
              <a:buSzTx/>
              <a:tabLst/>
            </a:pPr>
            <a:r>
              <a:rPr lang="en-SG" sz="1200" b="1" dirty="0">
                <a:latin typeface="Arial" panose="020B0604020202020204" pitchFamily="34" charset="0"/>
                <a:ea typeface="Lato" panose="020F0502020204030203" pitchFamily="34" charset="0"/>
                <a:cs typeface="Arial" panose="020B0604020202020204" pitchFamily="34" charset="0"/>
              </a:rPr>
              <a:t>MATERIALITY ASSESSMENT SUMMARY </a:t>
            </a:r>
            <a:endParaRPr kumimoji="0" lang="en-US" altLang="en-US" sz="1200" b="1" i="0" u="none" strike="noStrike" cap="none" normalizeH="0" baseline="0" dirty="0">
              <a:ln>
                <a:noFill/>
              </a:ln>
              <a:effectLst/>
              <a:latin typeface="Arial" panose="020B0604020202020204" pitchFamily="34" charset="0"/>
              <a:ea typeface="Lato" panose="020F0502020204030203" pitchFamily="34" charset="0"/>
              <a:cs typeface="Arial" panose="020B0604020202020204" pitchFamily="34" charset="0"/>
            </a:endParaRPr>
          </a:p>
        </p:txBody>
      </p:sp>
      <p:sp>
        <p:nvSpPr>
          <p:cNvPr id="5" name="Rectangle 4">
            <a:extLst>
              <a:ext uri="{FF2B5EF4-FFF2-40B4-BE49-F238E27FC236}">
                <a16:creationId xmlns:a16="http://schemas.microsoft.com/office/drawing/2014/main" id="{31CC2D58-C55E-12B5-4A8A-1DB638D12C15}"/>
              </a:ext>
            </a:extLst>
          </p:cNvPr>
          <p:cNvSpPr/>
          <p:nvPr/>
        </p:nvSpPr>
        <p:spPr>
          <a:xfrm>
            <a:off x="914580" y="1807618"/>
            <a:ext cx="10843832" cy="109656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R="0" lvl="0" algn="l" defTabSz="914400" rtl="0" eaLnBrk="0" fontAlgn="base" latinLnBrk="0" hangingPunct="0">
              <a:lnSpc>
                <a:spcPct val="100000"/>
              </a:lnSpc>
              <a:spcBef>
                <a:spcPct val="0"/>
              </a:spcBef>
              <a:spcAft>
                <a:spcPts val="600"/>
              </a:spcAft>
              <a:buClrTx/>
              <a:buSzTx/>
              <a:tabLst/>
            </a:pPr>
            <a:r>
              <a:rPr lang="en-GB" sz="1100" dirty="0">
                <a:solidFill>
                  <a:schemeClr val="tx1"/>
                </a:solidFill>
                <a:latin typeface="Arial" panose="020B0604020202020204" pitchFamily="34" charset="0"/>
                <a:ea typeface="Lato" panose="020F0502020204030203" pitchFamily="34" charset="0"/>
                <a:cs typeface="Arial" panose="020B0604020202020204" pitchFamily="34" charset="0"/>
              </a:rPr>
              <a:t>Our materiality assessment followed a three-stage process aligned with AASB S1 provisions. First, we identified potential climate-related risks and opportunities through industry research, peer benchmarking, and stakeholder mapping. Second, we conducted quantitative and qualitative assessment including financial impact modelling and stakeholder consultation (investors representing 64% of shareholding, customers, suppliers, and community representatives). Finally, validation workshops with executive leadership confirmed material topics. Results identified six highest-materiality climate issues: energy transition, extreme weather resilience, value chain emissions, carbon pricing exposure, adaptation costs, and climate-related product innovations. </a:t>
            </a:r>
            <a:endParaRPr kumimoji="0" lang="en-GB" altLang="en-US" sz="1100" b="0"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endParaRPr>
          </a:p>
        </p:txBody>
      </p:sp>
      <p:sp>
        <p:nvSpPr>
          <p:cNvPr id="12" name="TextBox 11">
            <a:extLst>
              <a:ext uri="{FF2B5EF4-FFF2-40B4-BE49-F238E27FC236}">
                <a16:creationId xmlns:a16="http://schemas.microsoft.com/office/drawing/2014/main" id="{AEDC2FAD-293F-8581-1ADC-18220ABF4791}"/>
              </a:ext>
            </a:extLst>
          </p:cNvPr>
          <p:cNvSpPr txBox="1"/>
          <p:nvPr/>
        </p:nvSpPr>
        <p:spPr>
          <a:xfrm>
            <a:off x="824426" y="3094146"/>
            <a:ext cx="5175129" cy="276999"/>
          </a:xfrm>
          <a:prstGeom prst="rect">
            <a:avLst/>
          </a:prstGeom>
          <a:noFill/>
        </p:spPr>
        <p:txBody>
          <a:bodyPr wrap="square">
            <a:spAutoFit/>
          </a:bodyPr>
          <a:lstStyle/>
          <a:p>
            <a:pPr marR="0" lvl="0" algn="l" defTabSz="914400" rtl="0" eaLnBrk="0" fontAlgn="base" latinLnBrk="0" hangingPunct="0">
              <a:lnSpc>
                <a:spcPct val="100000"/>
              </a:lnSpc>
              <a:spcBef>
                <a:spcPct val="0"/>
              </a:spcBef>
              <a:spcAft>
                <a:spcPts val="600"/>
              </a:spcAft>
              <a:buClrTx/>
              <a:buSzTx/>
              <a:tabLst/>
            </a:pPr>
            <a:r>
              <a:rPr lang="en-SG" sz="1200" b="1" dirty="0">
                <a:latin typeface="Arial" panose="020B0604020202020204" pitchFamily="34" charset="0"/>
                <a:ea typeface="Lato" panose="020F0502020204030203" pitchFamily="34" charset="0"/>
                <a:cs typeface="Arial" panose="020B0604020202020204" pitchFamily="34" charset="0"/>
              </a:rPr>
              <a:t>NOTES FROM ASSURANCE PROVIDER</a:t>
            </a:r>
            <a:endParaRPr kumimoji="0" lang="en-US" altLang="en-US" sz="1200" b="1" i="0" u="none" strike="noStrike" cap="none" normalizeH="0" baseline="0" dirty="0">
              <a:ln>
                <a:noFill/>
              </a:ln>
              <a:effectLst/>
              <a:latin typeface="Arial" panose="020B0604020202020204" pitchFamily="34" charset="0"/>
              <a:ea typeface="Lato" panose="020F0502020204030203" pitchFamily="34" charset="0"/>
              <a:cs typeface="Arial" panose="020B0604020202020204" pitchFamily="34" charset="0"/>
            </a:endParaRPr>
          </a:p>
        </p:txBody>
      </p:sp>
      <p:sp>
        <p:nvSpPr>
          <p:cNvPr id="14" name="Rectangle 13">
            <a:extLst>
              <a:ext uri="{FF2B5EF4-FFF2-40B4-BE49-F238E27FC236}">
                <a16:creationId xmlns:a16="http://schemas.microsoft.com/office/drawing/2014/main" id="{BAB6F1D9-710F-0CA2-5C38-352176B9BE61}"/>
              </a:ext>
            </a:extLst>
          </p:cNvPr>
          <p:cNvSpPr/>
          <p:nvPr/>
        </p:nvSpPr>
        <p:spPr>
          <a:xfrm>
            <a:off x="914580" y="3361387"/>
            <a:ext cx="10843832" cy="109656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R="0" lvl="0" algn="l" defTabSz="914400" rtl="0" eaLnBrk="0" fontAlgn="base" latinLnBrk="0" hangingPunct="0">
              <a:lnSpc>
                <a:spcPct val="100000"/>
              </a:lnSpc>
              <a:spcBef>
                <a:spcPct val="0"/>
              </a:spcBef>
              <a:spcAft>
                <a:spcPts val="600"/>
              </a:spcAft>
              <a:buClrTx/>
              <a:buSzTx/>
              <a:tabLst/>
            </a:pPr>
            <a:r>
              <a:rPr lang="en-GB" sz="1100" dirty="0">
                <a:solidFill>
                  <a:schemeClr val="tx1"/>
                </a:solidFill>
                <a:latin typeface="Arial" panose="020B0604020202020204" pitchFamily="34" charset="0"/>
                <a:ea typeface="Lato" panose="020F0502020204030203" pitchFamily="34" charset="0"/>
                <a:cs typeface="Arial" panose="020B0604020202020204" pitchFamily="34" charset="0"/>
              </a:rPr>
              <a:t>The independent assurance statement from [Audit Firm] confirms reasonable assurance for Scope 1 and 2 emissions and limited assurance for Scope 3 emissions and qualitative climate disclosures. Key observations highlight strengths in our climate governance structure and emissions calculation methodology. Identified improvement areas include: enhancing data collection processes for certain Scope 3 categories, documenting assumptions used in climate scenario analysis more thoroughly, and strengthening internal controls for climate data. The statement confirms our disclosures comply with AASB S2 requirements, with specific notation of our use of permitted transition relief provisions. </a:t>
            </a:r>
            <a:endParaRPr kumimoji="0" lang="en-GB" altLang="en-US" sz="1100" b="0"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endParaRPr>
          </a:p>
        </p:txBody>
      </p:sp>
      <p:sp>
        <p:nvSpPr>
          <p:cNvPr id="15" name="TextBox 14">
            <a:extLst>
              <a:ext uri="{FF2B5EF4-FFF2-40B4-BE49-F238E27FC236}">
                <a16:creationId xmlns:a16="http://schemas.microsoft.com/office/drawing/2014/main" id="{71104177-F303-5CFE-6E4B-49C5FD4D0D44}"/>
              </a:ext>
            </a:extLst>
          </p:cNvPr>
          <p:cNvSpPr txBox="1"/>
          <p:nvPr/>
        </p:nvSpPr>
        <p:spPr>
          <a:xfrm>
            <a:off x="824426" y="4699388"/>
            <a:ext cx="5175129" cy="276999"/>
          </a:xfrm>
          <a:prstGeom prst="rect">
            <a:avLst/>
          </a:prstGeom>
          <a:noFill/>
        </p:spPr>
        <p:txBody>
          <a:bodyPr wrap="square" lIns="91440" tIns="45720" rIns="91440" bIns="45720" anchor="t">
            <a:spAutoFit/>
          </a:bodyPr>
          <a:lstStyle/>
          <a:p>
            <a:pPr eaLnBrk="0" fontAlgn="base" hangingPunct="0">
              <a:spcBef>
                <a:spcPct val="0"/>
              </a:spcBef>
              <a:spcAft>
                <a:spcPts val="600"/>
              </a:spcAft>
            </a:pPr>
            <a:r>
              <a:rPr lang="en-SG" altLang="en-US" sz="1200" b="1" dirty="0">
                <a:latin typeface="Arial" panose="020B0604020202020204" pitchFamily="34" charset="0"/>
                <a:ea typeface="Lato"/>
                <a:cs typeface="Arial" panose="020B0604020202020204" pitchFamily="34" charset="0"/>
              </a:rPr>
              <a:t>AASB S1 &amp; 2 GLOSSARY</a:t>
            </a:r>
            <a:endParaRPr kumimoji="0" lang="en-US" altLang="en-US" sz="1200" b="1" i="0" u="none" strike="noStrike" cap="none" normalizeH="0" baseline="0" dirty="0">
              <a:ln>
                <a:noFill/>
              </a:ln>
              <a:effectLst/>
              <a:latin typeface="Arial" panose="020B0604020202020204" pitchFamily="34" charset="0"/>
              <a:ea typeface="Lato"/>
              <a:cs typeface="Arial" panose="020B0604020202020204" pitchFamily="34" charset="0"/>
            </a:endParaRPr>
          </a:p>
        </p:txBody>
      </p:sp>
      <p:sp>
        <p:nvSpPr>
          <p:cNvPr id="18" name="Rectangle 17">
            <a:extLst>
              <a:ext uri="{FF2B5EF4-FFF2-40B4-BE49-F238E27FC236}">
                <a16:creationId xmlns:a16="http://schemas.microsoft.com/office/drawing/2014/main" id="{2F7D5BE6-48C9-D70E-A97C-FE6DD4210CEB}"/>
              </a:ext>
            </a:extLst>
          </p:cNvPr>
          <p:cNvSpPr/>
          <p:nvPr/>
        </p:nvSpPr>
        <p:spPr>
          <a:xfrm>
            <a:off x="914580" y="4976387"/>
            <a:ext cx="10901786" cy="1508131"/>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100" b="1" dirty="0">
                <a:solidFill>
                  <a:schemeClr val="tx1"/>
                </a:solidFill>
                <a:latin typeface="Arial" panose="020B0604020202020204" pitchFamily="34" charset="0"/>
                <a:ea typeface="Lato" panose="020F0502020204030203" pitchFamily="34" charset="0"/>
                <a:cs typeface="Arial" panose="020B0604020202020204" pitchFamily="34" charset="0"/>
              </a:rPr>
              <a:t>GHG Protocol</a:t>
            </a:r>
            <a:r>
              <a:rPr lang="en-GB" sz="1100" dirty="0">
                <a:solidFill>
                  <a:schemeClr val="tx1"/>
                </a:solidFill>
                <a:latin typeface="Arial" panose="020B0604020202020204" pitchFamily="34" charset="0"/>
                <a:ea typeface="Lato" panose="020F0502020204030203" pitchFamily="34" charset="0"/>
                <a:cs typeface="Arial" panose="020B0604020202020204" pitchFamily="34" charset="0"/>
              </a:rPr>
              <a:t>: The Greenhouse Gas Protocol, which provides standardized frameworks for measuring and managing greenhouse gas emissions, serving as the foundation for carbon accounting under AASB S2.</a:t>
            </a:r>
          </a:p>
          <a:p>
            <a:endParaRPr lang="en-GB" sz="500" dirty="0">
              <a:solidFill>
                <a:schemeClr val="tx1"/>
              </a:solidFill>
              <a:latin typeface="Arial" panose="020B0604020202020204" pitchFamily="34" charset="0"/>
              <a:ea typeface="Lato" panose="020F0502020204030203" pitchFamily="34" charset="0"/>
              <a:cs typeface="Arial" panose="020B0604020202020204" pitchFamily="34" charset="0"/>
            </a:endParaRPr>
          </a:p>
          <a:p>
            <a:pPr marL="171450" indent="-171450">
              <a:buFont typeface="Arial" panose="020B0604020202020204" pitchFamily="34" charset="0"/>
              <a:buChar char="•"/>
            </a:pPr>
            <a:r>
              <a:rPr lang="en-GB" sz="1100" b="1" dirty="0">
                <a:solidFill>
                  <a:schemeClr val="tx1"/>
                </a:solidFill>
                <a:latin typeface="Arial" panose="020B0604020202020204" pitchFamily="34" charset="0"/>
                <a:ea typeface="Lato" panose="020F0502020204030203" pitchFamily="34" charset="0"/>
                <a:cs typeface="Arial" panose="020B0604020202020204" pitchFamily="34" charset="0"/>
              </a:rPr>
              <a:t>NGER</a:t>
            </a:r>
            <a:r>
              <a:rPr lang="en-GB" sz="1100" dirty="0">
                <a:solidFill>
                  <a:schemeClr val="tx1"/>
                </a:solidFill>
                <a:latin typeface="Arial" panose="020B0604020202020204" pitchFamily="34" charset="0"/>
                <a:ea typeface="Lato" panose="020F0502020204030203" pitchFamily="34" charset="0"/>
                <a:cs typeface="Arial" panose="020B0604020202020204" pitchFamily="34" charset="0"/>
              </a:rPr>
              <a:t>: National Greenhouse and Energy Reporting scheme, Australia's framework for reporting emissions data, energy production and energy consumption, which aligns with AASB S2 reporting requirements</a:t>
            </a:r>
          </a:p>
          <a:p>
            <a:endParaRPr lang="en-GB" sz="500" dirty="0">
              <a:solidFill>
                <a:schemeClr val="tx1"/>
              </a:solidFill>
              <a:latin typeface="Arial" panose="020B0604020202020204" pitchFamily="34" charset="0"/>
              <a:ea typeface="Lato" panose="020F0502020204030203" pitchFamily="34" charset="0"/>
              <a:cs typeface="Arial" panose="020B0604020202020204" pitchFamily="34" charset="0"/>
            </a:endParaRPr>
          </a:p>
          <a:p>
            <a:pPr marL="171450" indent="-171450">
              <a:buFont typeface="Arial" panose="020B0604020202020204" pitchFamily="34" charset="0"/>
              <a:buChar char="•"/>
            </a:pPr>
            <a:r>
              <a:rPr lang="en-GB" sz="1100" b="1" dirty="0">
                <a:solidFill>
                  <a:schemeClr val="tx1"/>
                </a:solidFill>
                <a:latin typeface="Arial" panose="020B0604020202020204" pitchFamily="34" charset="0"/>
                <a:ea typeface="Lato" panose="020F0502020204030203" pitchFamily="34" charset="0"/>
                <a:cs typeface="Arial" panose="020B0604020202020204" pitchFamily="34" charset="0"/>
              </a:rPr>
              <a:t>Transition Risks</a:t>
            </a:r>
            <a:r>
              <a:rPr lang="en-GB" sz="1100" dirty="0">
                <a:solidFill>
                  <a:schemeClr val="tx1"/>
                </a:solidFill>
                <a:latin typeface="Arial" panose="020B0604020202020204" pitchFamily="34" charset="0"/>
                <a:ea typeface="Lato" panose="020F0502020204030203" pitchFamily="34" charset="0"/>
                <a:cs typeface="Arial" panose="020B0604020202020204" pitchFamily="34" charset="0"/>
              </a:rPr>
              <a:t>: Risks related to the transition to a lower-carbon economy, including policy, legal, technology, and market changes to address climate change mitigation and adaptation requirements.</a:t>
            </a:r>
            <a:endParaRPr lang="en-SG" sz="1100" dirty="0">
              <a:solidFill>
                <a:schemeClr val="tx1"/>
              </a:solidFill>
              <a:latin typeface="Arial" panose="020B0604020202020204" pitchFamily="34" charset="0"/>
              <a:ea typeface="Lato" panose="020F0502020204030203" pitchFamily="34" charset="0"/>
              <a:cs typeface="Arial" panose="020B0604020202020204" pitchFamily="34" charset="0"/>
            </a:endParaRPr>
          </a:p>
        </p:txBody>
      </p:sp>
    </p:spTree>
    <p:extLst>
      <p:ext uri="{BB962C8B-B14F-4D97-AF65-F5344CB8AC3E}">
        <p14:creationId xmlns:p14="http://schemas.microsoft.com/office/powerpoint/2010/main" val="34311736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DEB877-DDDE-B7A4-4072-01BBB98AF2C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7E31145-A0C8-F826-DA7B-80DE3636B96D}"/>
              </a:ext>
            </a:extLst>
          </p:cNvPr>
          <p:cNvSpPr/>
          <p:nvPr/>
        </p:nvSpPr>
        <p:spPr>
          <a:xfrm rot="16200000">
            <a:off x="-3161631" y="3161633"/>
            <a:ext cx="6857999" cy="534736"/>
          </a:xfrm>
          <a:prstGeom prst="rect">
            <a:avLst/>
          </a:prstGeom>
          <a:solidFill>
            <a:srgbClr val="3468DD"/>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6" name="TextBox 5">
            <a:extLst>
              <a:ext uri="{FF2B5EF4-FFF2-40B4-BE49-F238E27FC236}">
                <a16:creationId xmlns:a16="http://schemas.microsoft.com/office/drawing/2014/main" id="{BEE88433-E888-2843-A95B-C0DE7FC5F829}"/>
              </a:ext>
            </a:extLst>
          </p:cNvPr>
          <p:cNvSpPr txBox="1"/>
          <p:nvPr/>
        </p:nvSpPr>
        <p:spPr>
          <a:xfrm>
            <a:off x="760687" y="478249"/>
            <a:ext cx="6103882" cy="646331"/>
          </a:xfrm>
          <a:prstGeom prst="rect">
            <a:avLst/>
          </a:prstGeom>
          <a:noFill/>
        </p:spPr>
        <p:txBody>
          <a:bodyPr wrap="square">
            <a:spAutoFit/>
          </a:bodyPr>
          <a:lstStyle/>
          <a:p>
            <a:r>
              <a:rPr lang="en-SG" sz="1800" b="1" dirty="0">
                <a:solidFill>
                  <a:srgbClr val="3168E2"/>
                </a:solidFill>
                <a:latin typeface="Arial" panose="020B0604020202020204" pitchFamily="34" charset="0"/>
                <a:ea typeface="Lato" panose="020F0502020204030203" pitchFamily="34" charset="0"/>
                <a:cs typeface="Arial" panose="020B0604020202020204" pitchFamily="34" charset="0"/>
              </a:rPr>
              <a:t>SECTION 10</a:t>
            </a:r>
          </a:p>
          <a:p>
            <a:r>
              <a:rPr lang="en-SG" sz="1800" b="1" dirty="0">
                <a:latin typeface="Arial" panose="020B0604020202020204" pitchFamily="34" charset="0"/>
                <a:ea typeface="Lato" panose="020F0502020204030203" pitchFamily="34" charset="0"/>
                <a:cs typeface="Arial" panose="020B0604020202020204" pitchFamily="34" charset="0"/>
              </a:rPr>
              <a:t>QUESTIONS &amp; DISCUSSION</a:t>
            </a:r>
          </a:p>
        </p:txBody>
      </p:sp>
      <p:sp>
        <p:nvSpPr>
          <p:cNvPr id="3" name="TextBox 2">
            <a:extLst>
              <a:ext uri="{FF2B5EF4-FFF2-40B4-BE49-F238E27FC236}">
                <a16:creationId xmlns:a16="http://schemas.microsoft.com/office/drawing/2014/main" id="{27C50327-9617-1833-8B58-C5B2375F945A}"/>
              </a:ext>
            </a:extLst>
          </p:cNvPr>
          <p:cNvSpPr txBox="1"/>
          <p:nvPr/>
        </p:nvSpPr>
        <p:spPr>
          <a:xfrm>
            <a:off x="847484" y="1485473"/>
            <a:ext cx="7839315" cy="4832092"/>
          </a:xfrm>
          <a:prstGeom prst="rect">
            <a:avLst/>
          </a:prstGeom>
          <a:noFill/>
        </p:spPr>
        <p:txBody>
          <a:bodyPr wrap="square">
            <a:spAutoFit/>
          </a:bodyPr>
          <a:lstStyle/>
          <a:p>
            <a:pPr>
              <a:buNone/>
            </a:pPr>
            <a:r>
              <a:rPr lang="en-GB" sz="1100" b="1" dirty="0">
                <a:latin typeface="Arial" panose="020B0604020202020204" pitchFamily="34" charset="0"/>
                <a:ea typeface="Lato" panose="020F0502020204030203" pitchFamily="34" charset="0"/>
                <a:cs typeface="Arial" panose="020B0604020202020204" pitchFamily="34" charset="0"/>
              </a:rPr>
              <a:t>Strategic Decisions</a:t>
            </a:r>
          </a:p>
          <a:p>
            <a:pPr marL="171450" indent="-171450">
              <a:buFont typeface="Arial" panose="020B0604020202020204" pitchFamily="34" charset="0"/>
              <a:buChar char="•"/>
            </a:pPr>
            <a:r>
              <a:rPr lang="en-GB" sz="1100" dirty="0">
                <a:latin typeface="Arial" panose="020B0604020202020204" pitchFamily="34" charset="0"/>
                <a:ea typeface="Lato" panose="020F0502020204030203" pitchFamily="34" charset="0"/>
                <a:cs typeface="Arial" panose="020B0604020202020204" pitchFamily="34" charset="0"/>
              </a:rPr>
              <a:t>Approval of net-zero or other emissions reduction targets with specific timeframes</a:t>
            </a:r>
          </a:p>
          <a:p>
            <a:pPr marL="171450" indent="-171450">
              <a:buFont typeface="Arial" panose="020B0604020202020204" pitchFamily="34" charset="0"/>
              <a:buChar char="•"/>
            </a:pPr>
            <a:r>
              <a:rPr lang="en-GB" sz="1100" dirty="0">
                <a:latin typeface="Arial" panose="020B0604020202020204" pitchFamily="34" charset="0"/>
                <a:ea typeface="Lato" panose="020F0502020204030203" pitchFamily="34" charset="0"/>
                <a:cs typeface="Arial" panose="020B0604020202020204" pitchFamily="34" charset="0"/>
              </a:rPr>
              <a:t>Endorsement of climate transition plan and associated capital allocation</a:t>
            </a:r>
          </a:p>
          <a:p>
            <a:pPr marL="171450" indent="-171450">
              <a:buFont typeface="Arial" panose="020B0604020202020204" pitchFamily="34" charset="0"/>
              <a:buChar char="•"/>
            </a:pPr>
            <a:r>
              <a:rPr lang="en-GB" sz="1100" dirty="0">
                <a:latin typeface="Arial" panose="020B0604020202020204" pitchFamily="34" charset="0"/>
                <a:ea typeface="Lato" panose="020F0502020204030203" pitchFamily="34" charset="0"/>
                <a:cs typeface="Arial" panose="020B0604020202020204" pitchFamily="34" charset="0"/>
              </a:rPr>
              <a:t>Agreement on climate scenario selections used for risk assessment</a:t>
            </a:r>
          </a:p>
          <a:p>
            <a:pPr marL="171450" indent="-171450">
              <a:buFont typeface="Arial" panose="020B0604020202020204" pitchFamily="34" charset="0"/>
              <a:buChar char="•"/>
            </a:pPr>
            <a:r>
              <a:rPr lang="en-GB" sz="1100" dirty="0">
                <a:latin typeface="Arial" panose="020B0604020202020204" pitchFamily="34" charset="0"/>
                <a:ea typeface="Lato" panose="020F0502020204030203" pitchFamily="34" charset="0"/>
                <a:cs typeface="Arial" panose="020B0604020202020204" pitchFamily="34" charset="0"/>
              </a:rPr>
              <a:t>Determination of climate materiality thresholds specific to the organization</a:t>
            </a:r>
          </a:p>
          <a:p>
            <a:pPr marL="171450" indent="-171450">
              <a:buFont typeface="Arial" panose="020B0604020202020204" pitchFamily="34" charset="0"/>
              <a:buChar char="•"/>
            </a:pPr>
            <a:r>
              <a:rPr lang="en-GB" sz="1100" dirty="0">
                <a:latin typeface="Arial" panose="020B0604020202020204" pitchFamily="34" charset="0"/>
                <a:ea typeface="Lato" panose="020F0502020204030203" pitchFamily="34" charset="0"/>
                <a:cs typeface="Arial" panose="020B0604020202020204" pitchFamily="34" charset="0"/>
              </a:rPr>
              <a:t>Approval of climate risk appetite statements and tolerance levels</a:t>
            </a:r>
          </a:p>
          <a:p>
            <a:endParaRPr lang="en-GB" sz="1100" dirty="0">
              <a:latin typeface="Arial" panose="020B0604020202020204" pitchFamily="34" charset="0"/>
              <a:ea typeface="Lato" panose="020F0502020204030203" pitchFamily="34" charset="0"/>
              <a:cs typeface="Arial" panose="020B0604020202020204" pitchFamily="34" charset="0"/>
            </a:endParaRPr>
          </a:p>
          <a:p>
            <a:pPr>
              <a:buNone/>
            </a:pPr>
            <a:r>
              <a:rPr lang="en-GB" sz="1100" b="1" dirty="0">
                <a:latin typeface="Arial" panose="020B0604020202020204" pitchFamily="34" charset="0"/>
                <a:ea typeface="Lato" panose="020F0502020204030203" pitchFamily="34" charset="0"/>
                <a:cs typeface="Arial" panose="020B0604020202020204" pitchFamily="34" charset="0"/>
              </a:rPr>
              <a:t>Governance Decisions</a:t>
            </a:r>
          </a:p>
          <a:p>
            <a:pPr marL="171450" indent="-171450">
              <a:buFont typeface="Arial" panose="020B0604020202020204" pitchFamily="34" charset="0"/>
              <a:buChar char="•"/>
            </a:pPr>
            <a:r>
              <a:rPr lang="en-GB" sz="1100" dirty="0">
                <a:latin typeface="Arial" panose="020B0604020202020204" pitchFamily="34" charset="0"/>
                <a:ea typeface="Lato" panose="020F0502020204030203" pitchFamily="34" charset="0"/>
                <a:cs typeface="Arial" panose="020B0604020202020204" pitchFamily="34" charset="0"/>
              </a:rPr>
              <a:t>Formation or continuation of sustainability/climate committee structure</a:t>
            </a:r>
          </a:p>
          <a:p>
            <a:pPr marL="171450" indent="-171450">
              <a:buFont typeface="Arial" panose="020B0604020202020204" pitchFamily="34" charset="0"/>
              <a:buChar char="•"/>
            </a:pPr>
            <a:r>
              <a:rPr lang="en-GB" sz="1100" dirty="0">
                <a:latin typeface="Arial" panose="020B0604020202020204" pitchFamily="34" charset="0"/>
                <a:ea typeface="Lato" panose="020F0502020204030203" pitchFamily="34" charset="0"/>
                <a:cs typeface="Arial" panose="020B0604020202020204" pitchFamily="34" charset="0"/>
              </a:rPr>
              <a:t>Designation of board member(s) with specific climate oversight responsibility</a:t>
            </a:r>
          </a:p>
          <a:p>
            <a:pPr marL="171450" indent="-171450">
              <a:buFont typeface="Arial" panose="020B0604020202020204" pitchFamily="34" charset="0"/>
              <a:buChar char="•"/>
            </a:pPr>
            <a:r>
              <a:rPr lang="en-GB" sz="1100" dirty="0">
                <a:latin typeface="Arial" panose="020B0604020202020204" pitchFamily="34" charset="0"/>
                <a:ea typeface="Lato" panose="020F0502020204030203" pitchFamily="34" charset="0"/>
                <a:cs typeface="Arial" panose="020B0604020202020204" pitchFamily="34" charset="0"/>
              </a:rPr>
              <a:t>Approval of climate competency development plan for directors</a:t>
            </a:r>
          </a:p>
          <a:p>
            <a:endParaRPr lang="en-GB" sz="1100" dirty="0">
              <a:latin typeface="Arial" panose="020B0604020202020204" pitchFamily="34" charset="0"/>
              <a:ea typeface="Lato" panose="020F0502020204030203" pitchFamily="34" charset="0"/>
              <a:cs typeface="Arial" panose="020B0604020202020204" pitchFamily="34" charset="0"/>
            </a:endParaRPr>
          </a:p>
          <a:p>
            <a:pPr>
              <a:buNone/>
            </a:pPr>
            <a:r>
              <a:rPr lang="en-GB" sz="1100" b="1" dirty="0">
                <a:latin typeface="Arial" panose="020B0604020202020204" pitchFamily="34" charset="0"/>
                <a:ea typeface="Lato" panose="020F0502020204030203" pitchFamily="34" charset="0"/>
                <a:cs typeface="Arial" panose="020B0604020202020204" pitchFamily="34" charset="0"/>
              </a:rPr>
              <a:t>Financial &amp; Reporting Decisions</a:t>
            </a:r>
          </a:p>
          <a:p>
            <a:pPr marL="171450" indent="-171450">
              <a:buFont typeface="Arial" panose="020B0604020202020204" pitchFamily="34" charset="0"/>
              <a:buChar char="•"/>
            </a:pPr>
            <a:r>
              <a:rPr lang="en-GB" sz="1100" dirty="0">
                <a:latin typeface="Arial" panose="020B0604020202020204" pitchFamily="34" charset="0"/>
                <a:ea typeface="Lato" panose="020F0502020204030203" pitchFamily="34" charset="0"/>
                <a:cs typeface="Arial" panose="020B0604020202020204" pitchFamily="34" charset="0"/>
              </a:rPr>
              <a:t>Approval of climate-related capital expenditure plans and budgets</a:t>
            </a:r>
          </a:p>
          <a:p>
            <a:pPr marL="171450" indent="-171450">
              <a:buFont typeface="Arial" panose="020B0604020202020204" pitchFamily="34" charset="0"/>
              <a:buChar char="•"/>
            </a:pPr>
            <a:r>
              <a:rPr lang="en-GB" sz="1100" dirty="0">
                <a:latin typeface="Arial" panose="020B0604020202020204" pitchFamily="34" charset="0"/>
                <a:ea typeface="Lato" panose="020F0502020204030203" pitchFamily="34" charset="0"/>
                <a:cs typeface="Arial" panose="020B0604020202020204" pitchFamily="34" charset="0"/>
              </a:rPr>
              <a:t>Decision on carbon offset strategy and purchasing parameters</a:t>
            </a:r>
          </a:p>
          <a:p>
            <a:pPr marL="171450" indent="-171450">
              <a:buFont typeface="Arial" panose="020B0604020202020204" pitchFamily="34" charset="0"/>
              <a:buChar char="•"/>
            </a:pPr>
            <a:r>
              <a:rPr lang="en-GB" sz="1100" dirty="0">
                <a:latin typeface="Arial" panose="020B0604020202020204" pitchFamily="34" charset="0"/>
                <a:ea typeface="Lato" panose="020F0502020204030203" pitchFamily="34" charset="0"/>
                <a:cs typeface="Arial" panose="020B0604020202020204" pitchFamily="34" charset="0"/>
              </a:rPr>
              <a:t>Approval of assurance approach and provider for climate disclosures</a:t>
            </a:r>
          </a:p>
          <a:p>
            <a:pPr marL="171450" indent="-171450">
              <a:buFont typeface="Arial" panose="020B0604020202020204" pitchFamily="34" charset="0"/>
              <a:buChar char="•"/>
            </a:pPr>
            <a:r>
              <a:rPr lang="en-GB" sz="1100" dirty="0">
                <a:latin typeface="Arial" panose="020B0604020202020204" pitchFamily="34" charset="0"/>
                <a:ea typeface="Lato" panose="020F0502020204030203" pitchFamily="34" charset="0"/>
                <a:cs typeface="Arial" panose="020B0604020202020204" pitchFamily="34" charset="0"/>
              </a:rPr>
              <a:t>Acceptance of uncertainty levels in forward-looking climate information</a:t>
            </a:r>
          </a:p>
          <a:p>
            <a:pPr marL="171450" indent="-171450">
              <a:buFont typeface="Arial" panose="020B0604020202020204" pitchFamily="34" charset="0"/>
              <a:buChar char="•"/>
            </a:pPr>
            <a:r>
              <a:rPr lang="en-GB" sz="1100" dirty="0">
                <a:latin typeface="Arial" panose="020B0604020202020204" pitchFamily="34" charset="0"/>
                <a:ea typeface="Lato" panose="020F0502020204030203" pitchFamily="34" charset="0"/>
                <a:cs typeface="Arial" panose="020B0604020202020204" pitchFamily="34" charset="0"/>
              </a:rPr>
              <a:t>Authorization of voluntary climate commitments beyond mandatory requirements</a:t>
            </a:r>
          </a:p>
          <a:p>
            <a:endParaRPr lang="en-GB" sz="1100" dirty="0">
              <a:latin typeface="Arial" panose="020B0604020202020204" pitchFamily="34" charset="0"/>
              <a:ea typeface="Lato" panose="020F0502020204030203" pitchFamily="34" charset="0"/>
              <a:cs typeface="Arial" panose="020B0604020202020204" pitchFamily="34" charset="0"/>
            </a:endParaRPr>
          </a:p>
          <a:p>
            <a:pPr>
              <a:buNone/>
            </a:pPr>
            <a:r>
              <a:rPr lang="en-GB" sz="1100" b="1" dirty="0">
                <a:latin typeface="Arial" panose="020B0604020202020204" pitchFamily="34" charset="0"/>
                <a:ea typeface="Lato" panose="020F0502020204030203" pitchFamily="34" charset="0"/>
                <a:cs typeface="Arial" panose="020B0604020202020204" pitchFamily="34" charset="0"/>
              </a:rPr>
              <a:t>Risk Management Decisions</a:t>
            </a:r>
          </a:p>
          <a:p>
            <a:pPr marL="171450" indent="-171450">
              <a:buFont typeface="Arial" panose="020B0604020202020204" pitchFamily="34" charset="0"/>
              <a:buChar char="•"/>
            </a:pPr>
            <a:r>
              <a:rPr lang="en-GB" sz="1100" dirty="0">
                <a:latin typeface="Arial" panose="020B0604020202020204" pitchFamily="34" charset="0"/>
                <a:ea typeface="Lato" panose="020F0502020204030203" pitchFamily="34" charset="0"/>
                <a:cs typeface="Arial" panose="020B0604020202020204" pitchFamily="34" charset="0"/>
              </a:rPr>
              <a:t>Approval of climate risk integration into enterprise risk management framework</a:t>
            </a:r>
          </a:p>
          <a:p>
            <a:pPr marL="171450" indent="-171450">
              <a:buFont typeface="Arial" panose="020B0604020202020204" pitchFamily="34" charset="0"/>
              <a:buChar char="•"/>
            </a:pPr>
            <a:r>
              <a:rPr lang="en-GB" sz="1100" dirty="0">
                <a:latin typeface="Arial" panose="020B0604020202020204" pitchFamily="34" charset="0"/>
                <a:ea typeface="Lato" panose="020F0502020204030203" pitchFamily="34" charset="0"/>
                <a:cs typeface="Arial" panose="020B0604020202020204" pitchFamily="34" charset="0"/>
              </a:rPr>
              <a:t>Endorsement of physical climate risk adaptation measures for key assets</a:t>
            </a:r>
          </a:p>
          <a:p>
            <a:pPr marL="171450" indent="-171450">
              <a:buFont typeface="Arial" panose="020B0604020202020204" pitchFamily="34" charset="0"/>
              <a:buChar char="•"/>
            </a:pPr>
            <a:r>
              <a:rPr lang="en-GB" sz="1100" dirty="0">
                <a:latin typeface="Arial" panose="020B0604020202020204" pitchFamily="34" charset="0"/>
                <a:ea typeface="Lato" panose="020F0502020204030203" pitchFamily="34" charset="0"/>
                <a:cs typeface="Arial" panose="020B0604020202020204" pitchFamily="34" charset="0"/>
              </a:rPr>
              <a:t>Decision on transitional risk mitigation strategies, including policy responses</a:t>
            </a:r>
          </a:p>
          <a:p>
            <a:pPr marL="171450" indent="-171450">
              <a:buFont typeface="Arial" panose="020B0604020202020204" pitchFamily="34" charset="0"/>
              <a:buChar char="•"/>
            </a:pPr>
            <a:r>
              <a:rPr lang="en-GB" sz="1100" dirty="0">
                <a:latin typeface="Arial" panose="020B0604020202020204" pitchFamily="34" charset="0"/>
                <a:ea typeface="Lato" panose="020F0502020204030203" pitchFamily="34" charset="0"/>
                <a:cs typeface="Arial" panose="020B0604020202020204" pitchFamily="34" charset="0"/>
              </a:rPr>
              <a:t>Determination of climate risk disclosure boundaries and limitations</a:t>
            </a:r>
          </a:p>
          <a:p>
            <a:endParaRPr lang="en-GB" sz="1100" dirty="0">
              <a:latin typeface="Arial" panose="020B0604020202020204" pitchFamily="34" charset="0"/>
              <a:ea typeface="Lato" panose="020F0502020204030203" pitchFamily="34" charset="0"/>
              <a:cs typeface="Arial" panose="020B0604020202020204" pitchFamily="34" charset="0"/>
            </a:endParaRPr>
          </a:p>
          <a:p>
            <a:pPr>
              <a:buNone/>
            </a:pPr>
            <a:r>
              <a:rPr lang="en-GB" sz="1100" b="1" dirty="0">
                <a:latin typeface="Arial" panose="020B0604020202020204" pitchFamily="34" charset="0"/>
                <a:ea typeface="Lato" panose="020F0502020204030203" pitchFamily="34" charset="0"/>
                <a:cs typeface="Arial" panose="020B0604020202020204" pitchFamily="34" charset="0"/>
              </a:rPr>
              <a:t>Compliance Decisions</a:t>
            </a:r>
          </a:p>
          <a:p>
            <a:pPr marL="171450" indent="-171450">
              <a:buFont typeface="Arial" panose="020B0604020202020204" pitchFamily="34" charset="0"/>
              <a:buChar char="•"/>
            </a:pPr>
            <a:r>
              <a:rPr lang="en-GB" sz="1100" dirty="0">
                <a:latin typeface="Arial" panose="020B0604020202020204" pitchFamily="34" charset="0"/>
                <a:ea typeface="Lato" panose="020F0502020204030203" pitchFamily="34" charset="0"/>
                <a:cs typeface="Arial" panose="020B0604020202020204" pitchFamily="34" charset="0"/>
              </a:rPr>
              <a:t>Approval of compliance improvement roadmap for full AASB implementation</a:t>
            </a:r>
          </a:p>
          <a:p>
            <a:pPr marL="171450" indent="-171450">
              <a:buFont typeface="Arial" panose="020B0604020202020204" pitchFamily="34" charset="0"/>
              <a:buChar char="•"/>
            </a:pPr>
            <a:r>
              <a:rPr lang="en-GB" sz="1100" dirty="0">
                <a:latin typeface="Arial" panose="020B0604020202020204" pitchFamily="34" charset="0"/>
                <a:ea typeface="Lato" panose="020F0502020204030203" pitchFamily="34" charset="0"/>
                <a:cs typeface="Arial" panose="020B0604020202020204" pitchFamily="34" charset="0"/>
              </a:rPr>
              <a:t>Authorization of public statements regarding climate commitments</a:t>
            </a:r>
          </a:p>
        </p:txBody>
      </p:sp>
    </p:spTree>
    <p:extLst>
      <p:ext uri="{BB962C8B-B14F-4D97-AF65-F5344CB8AC3E}">
        <p14:creationId xmlns:p14="http://schemas.microsoft.com/office/powerpoint/2010/main" val="1192985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79E2-F8BA-6D1B-5C61-0E512809AC77}"/>
              </a:ext>
            </a:extLst>
          </p:cNvPr>
          <p:cNvSpPr>
            <a:spLocks noGrp="1"/>
          </p:cNvSpPr>
          <p:nvPr>
            <p:ph type="title"/>
          </p:nvPr>
        </p:nvSpPr>
        <p:spPr>
          <a:xfrm>
            <a:off x="398664" y="547187"/>
            <a:ext cx="10515600" cy="579553"/>
          </a:xfrm>
        </p:spPr>
        <p:txBody>
          <a:bodyPr>
            <a:noAutofit/>
          </a:bodyPr>
          <a:lstStyle/>
          <a:p>
            <a:r>
              <a:rPr lang="en-SG" sz="2800" b="1" dirty="0">
                <a:latin typeface="Arial" panose="020B0604020202020204" pitchFamily="34" charset="0"/>
                <a:ea typeface="Lato" panose="020F0502020204030203" pitchFamily="34" charset="0"/>
                <a:cs typeface="Arial" panose="020B0604020202020204" pitchFamily="34" charset="0"/>
              </a:rPr>
              <a:t>STRUCTURE</a:t>
            </a:r>
          </a:p>
        </p:txBody>
      </p:sp>
      <p:sp>
        <p:nvSpPr>
          <p:cNvPr id="4" name="TextBox 3">
            <a:extLst>
              <a:ext uri="{FF2B5EF4-FFF2-40B4-BE49-F238E27FC236}">
                <a16:creationId xmlns:a16="http://schemas.microsoft.com/office/drawing/2014/main" id="{A402B62A-B931-BC4F-7685-06A62ACE657D}"/>
              </a:ext>
            </a:extLst>
          </p:cNvPr>
          <p:cNvSpPr txBox="1"/>
          <p:nvPr/>
        </p:nvSpPr>
        <p:spPr>
          <a:xfrm>
            <a:off x="398664" y="1435184"/>
            <a:ext cx="2028635" cy="461665"/>
          </a:xfrm>
          <a:prstGeom prst="rect">
            <a:avLst/>
          </a:prstGeom>
          <a:noFill/>
        </p:spPr>
        <p:txBody>
          <a:bodyPr wrap="square" rtlCol="0">
            <a:spAutoFit/>
          </a:bodyPr>
          <a:lstStyle/>
          <a:p>
            <a:r>
              <a:rPr lang="en-SG" sz="1200" b="1" dirty="0">
                <a:solidFill>
                  <a:srgbClr val="3168E2"/>
                </a:solidFill>
                <a:latin typeface="Arial" panose="020B0604020202020204" pitchFamily="34" charset="0"/>
                <a:ea typeface="Lato" panose="020F0502020204030203" pitchFamily="34" charset="0"/>
                <a:cs typeface="Arial" panose="020B0604020202020204" pitchFamily="34" charset="0"/>
              </a:rPr>
              <a:t>SECTION 1</a:t>
            </a:r>
          </a:p>
          <a:p>
            <a:r>
              <a:rPr lang="en-SG" sz="1100" b="1" dirty="0">
                <a:latin typeface="Arial" panose="020B0604020202020204" pitchFamily="34" charset="0"/>
                <a:ea typeface="Lato" panose="020F0502020204030203" pitchFamily="34" charset="0"/>
                <a:cs typeface="Arial" panose="020B0604020202020204" pitchFamily="34" charset="0"/>
              </a:rPr>
              <a:t>EXECUTIVE SUMMARY</a:t>
            </a:r>
          </a:p>
        </p:txBody>
      </p:sp>
      <p:sp>
        <p:nvSpPr>
          <p:cNvPr id="6" name="TextBox 5">
            <a:extLst>
              <a:ext uri="{FF2B5EF4-FFF2-40B4-BE49-F238E27FC236}">
                <a16:creationId xmlns:a16="http://schemas.microsoft.com/office/drawing/2014/main" id="{67499FF7-E771-832E-76E3-6DF619478AD8}"/>
              </a:ext>
            </a:extLst>
          </p:cNvPr>
          <p:cNvSpPr txBox="1"/>
          <p:nvPr/>
        </p:nvSpPr>
        <p:spPr>
          <a:xfrm>
            <a:off x="2682642" y="1435183"/>
            <a:ext cx="2228472" cy="461665"/>
          </a:xfrm>
          <a:prstGeom prst="rect">
            <a:avLst/>
          </a:prstGeom>
          <a:noFill/>
        </p:spPr>
        <p:txBody>
          <a:bodyPr wrap="square" rtlCol="0">
            <a:spAutoFit/>
          </a:bodyPr>
          <a:lstStyle/>
          <a:p>
            <a:r>
              <a:rPr lang="en-SG" sz="1200" b="1" dirty="0">
                <a:solidFill>
                  <a:srgbClr val="3168E2"/>
                </a:solidFill>
                <a:latin typeface="Arial" panose="020B0604020202020204" pitchFamily="34" charset="0"/>
                <a:ea typeface="Lato" panose="020F0502020204030203" pitchFamily="34" charset="0"/>
                <a:cs typeface="Arial" panose="020B0604020202020204" pitchFamily="34" charset="0"/>
              </a:rPr>
              <a:t>SECTION 2</a:t>
            </a:r>
          </a:p>
          <a:p>
            <a:r>
              <a:rPr lang="en-SG" sz="1100" b="1" dirty="0">
                <a:latin typeface="Arial" panose="020B0604020202020204" pitchFamily="34" charset="0"/>
                <a:ea typeface="Lato" panose="020F0502020204030203" pitchFamily="34" charset="0"/>
                <a:cs typeface="Arial" panose="020B0604020202020204" pitchFamily="34" charset="0"/>
              </a:rPr>
              <a:t>GENERAL INFORMATION</a:t>
            </a:r>
          </a:p>
        </p:txBody>
      </p:sp>
      <p:sp>
        <p:nvSpPr>
          <p:cNvPr id="9" name="Rectangle 8">
            <a:extLst>
              <a:ext uri="{FF2B5EF4-FFF2-40B4-BE49-F238E27FC236}">
                <a16:creationId xmlns:a16="http://schemas.microsoft.com/office/drawing/2014/main" id="{6E97D1A4-62DC-EF92-2938-2F1D210EA734}"/>
              </a:ext>
            </a:extLst>
          </p:cNvPr>
          <p:cNvSpPr/>
          <p:nvPr/>
        </p:nvSpPr>
        <p:spPr>
          <a:xfrm>
            <a:off x="398665" y="1909958"/>
            <a:ext cx="2165885" cy="175975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kumimoji="0" lang="en-US" altLang="en-US" sz="1050" b="0"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rPr>
              <a:t>Snapshot of key climate-related risks &amp; opportunities</a:t>
            </a:r>
          </a:p>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kumimoji="0" lang="en-US" altLang="en-US" sz="1050" b="0"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rPr>
              <a:t>Progress on transition plan and emissions targets</a:t>
            </a:r>
          </a:p>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kumimoji="0" lang="en-US" altLang="en-US" sz="1050" b="0"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rPr>
              <a:t>Material changes since last board update</a:t>
            </a:r>
          </a:p>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kumimoji="0" lang="en-US" altLang="en-US" sz="1050" b="0"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rPr>
              <a:t>Overall compliance readiness (AASB S2)</a:t>
            </a:r>
          </a:p>
        </p:txBody>
      </p:sp>
      <p:sp>
        <p:nvSpPr>
          <p:cNvPr id="10" name="Rectangle 9">
            <a:extLst>
              <a:ext uri="{FF2B5EF4-FFF2-40B4-BE49-F238E27FC236}">
                <a16:creationId xmlns:a16="http://schemas.microsoft.com/office/drawing/2014/main" id="{6942D639-8922-D38B-1777-2891FF2A1B58}"/>
              </a:ext>
            </a:extLst>
          </p:cNvPr>
          <p:cNvSpPr/>
          <p:nvPr/>
        </p:nvSpPr>
        <p:spPr>
          <a:xfrm>
            <a:off x="2682643" y="1909957"/>
            <a:ext cx="2165885" cy="175975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lang="en-US" altLang="en-US" sz="1050" dirty="0">
                <a:solidFill>
                  <a:schemeClr val="tx1"/>
                </a:solidFill>
                <a:latin typeface="Arial" panose="020B0604020202020204" pitchFamily="34" charset="0"/>
                <a:ea typeface="Lato" panose="020F0502020204030203" pitchFamily="34" charset="0"/>
                <a:cs typeface="Arial" panose="020B0604020202020204" pitchFamily="34" charset="0"/>
              </a:rPr>
              <a:t>Basis of Preparation</a:t>
            </a:r>
          </a:p>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lang="en-US" altLang="en-US" sz="1050" dirty="0">
                <a:solidFill>
                  <a:schemeClr val="tx1"/>
                </a:solidFill>
                <a:latin typeface="Arial" panose="020B0604020202020204" pitchFamily="34" charset="0"/>
                <a:ea typeface="Lato" panose="020F0502020204030203" pitchFamily="34" charset="0"/>
                <a:cs typeface="Arial" panose="020B0604020202020204" pitchFamily="34" charset="0"/>
              </a:rPr>
              <a:t>Value Chain and Impacts</a:t>
            </a:r>
            <a:endParaRPr kumimoji="0" lang="en-US" altLang="en-US" sz="1050" b="0"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endParaRPr>
          </a:p>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lang="en-US" altLang="en-US" sz="1050" dirty="0">
                <a:solidFill>
                  <a:schemeClr val="tx1"/>
                </a:solidFill>
                <a:latin typeface="Arial" panose="020B0604020202020204" pitchFamily="34" charset="0"/>
                <a:ea typeface="Lato" panose="020F0502020204030203" pitchFamily="34" charset="0"/>
                <a:cs typeface="Arial" panose="020B0604020202020204" pitchFamily="34" charset="0"/>
              </a:rPr>
              <a:t>Double Materiality Assessment</a:t>
            </a:r>
            <a:endParaRPr kumimoji="0" lang="en-US" altLang="en-US" sz="1050" b="0"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endParaRPr>
          </a:p>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kumimoji="0" lang="en-US" altLang="en-US" sz="1050" b="0"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rPr>
              <a:t>Material sustainability matters</a:t>
            </a:r>
          </a:p>
        </p:txBody>
      </p:sp>
      <p:sp>
        <p:nvSpPr>
          <p:cNvPr id="11" name="TextBox 10">
            <a:extLst>
              <a:ext uri="{FF2B5EF4-FFF2-40B4-BE49-F238E27FC236}">
                <a16:creationId xmlns:a16="http://schemas.microsoft.com/office/drawing/2014/main" id="{295FC834-AF41-A4B3-658E-CF94BDC1477B}"/>
              </a:ext>
            </a:extLst>
          </p:cNvPr>
          <p:cNvSpPr txBox="1"/>
          <p:nvPr/>
        </p:nvSpPr>
        <p:spPr>
          <a:xfrm>
            <a:off x="4915155" y="1435183"/>
            <a:ext cx="2228472" cy="461665"/>
          </a:xfrm>
          <a:prstGeom prst="rect">
            <a:avLst/>
          </a:prstGeom>
          <a:noFill/>
        </p:spPr>
        <p:txBody>
          <a:bodyPr wrap="square" rtlCol="0">
            <a:spAutoFit/>
          </a:bodyPr>
          <a:lstStyle/>
          <a:p>
            <a:r>
              <a:rPr lang="en-SG" sz="1200" b="1" dirty="0">
                <a:solidFill>
                  <a:srgbClr val="3168E2"/>
                </a:solidFill>
                <a:latin typeface="Arial" panose="020B0604020202020204" pitchFamily="34" charset="0"/>
                <a:ea typeface="Lato" panose="020F0502020204030203" pitchFamily="34" charset="0"/>
                <a:cs typeface="Arial" panose="020B0604020202020204" pitchFamily="34" charset="0"/>
              </a:rPr>
              <a:t>SECTION 3</a:t>
            </a:r>
          </a:p>
          <a:p>
            <a:r>
              <a:rPr lang="en-SG" sz="1100" b="1" dirty="0">
                <a:latin typeface="Arial" panose="020B0604020202020204" pitchFamily="34" charset="0"/>
                <a:ea typeface="Lato" panose="020F0502020204030203" pitchFamily="34" charset="0"/>
                <a:cs typeface="Arial" panose="020B0604020202020204" pitchFamily="34" charset="0"/>
              </a:rPr>
              <a:t>GOVERNANCE</a:t>
            </a:r>
            <a:endParaRPr lang="en-SG" sz="1200" b="1" dirty="0">
              <a:latin typeface="Arial" panose="020B0604020202020204" pitchFamily="34" charset="0"/>
              <a:ea typeface="Lato" panose="020F0502020204030203" pitchFamily="34" charset="0"/>
              <a:cs typeface="Arial" panose="020B0604020202020204" pitchFamily="34" charset="0"/>
            </a:endParaRPr>
          </a:p>
        </p:txBody>
      </p:sp>
      <p:sp>
        <p:nvSpPr>
          <p:cNvPr id="12" name="Rectangle 11">
            <a:extLst>
              <a:ext uri="{FF2B5EF4-FFF2-40B4-BE49-F238E27FC236}">
                <a16:creationId xmlns:a16="http://schemas.microsoft.com/office/drawing/2014/main" id="{8C6C5C66-3647-A761-0A2A-70AE289B0C3A}"/>
              </a:ext>
            </a:extLst>
          </p:cNvPr>
          <p:cNvSpPr/>
          <p:nvPr/>
        </p:nvSpPr>
        <p:spPr>
          <a:xfrm>
            <a:off x="4960571" y="1909957"/>
            <a:ext cx="2165885" cy="175975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lang="en-GB" altLang="en-US" sz="1050" dirty="0">
                <a:solidFill>
                  <a:schemeClr val="tx1"/>
                </a:solidFill>
                <a:latin typeface="Arial" panose="020B0604020202020204" pitchFamily="34" charset="0"/>
                <a:ea typeface="Lato" panose="020F0502020204030203" pitchFamily="34" charset="0"/>
                <a:cs typeface="Arial" panose="020B0604020202020204" pitchFamily="34" charset="0"/>
              </a:rPr>
              <a:t>Oversight responsibilities (board, subcommittee)</a:t>
            </a:r>
          </a:p>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lang="en-GB" altLang="en-US" sz="1050" dirty="0">
                <a:solidFill>
                  <a:schemeClr val="tx1"/>
                </a:solidFill>
                <a:latin typeface="Arial" panose="020B0604020202020204" pitchFamily="34" charset="0"/>
                <a:ea typeface="Lato" panose="020F0502020204030203" pitchFamily="34" charset="0"/>
                <a:cs typeface="Arial" panose="020B0604020202020204" pitchFamily="34" charset="0"/>
              </a:rPr>
              <a:t>Climate skills and training within governance bodies</a:t>
            </a:r>
          </a:p>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lang="en-GB" altLang="en-US" sz="1050" dirty="0">
                <a:solidFill>
                  <a:schemeClr val="tx1"/>
                </a:solidFill>
                <a:latin typeface="Arial" panose="020B0604020202020204" pitchFamily="34" charset="0"/>
                <a:ea typeface="Lato" panose="020F0502020204030203" pitchFamily="34" charset="0"/>
                <a:cs typeface="Arial" panose="020B0604020202020204" pitchFamily="34" charset="0"/>
              </a:rPr>
              <a:t>Management roles, climate controls and processes</a:t>
            </a:r>
          </a:p>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lang="en-GB" altLang="en-US" sz="1050" dirty="0">
                <a:solidFill>
                  <a:schemeClr val="tx1"/>
                </a:solidFill>
                <a:latin typeface="Arial" panose="020B0604020202020204" pitchFamily="34" charset="0"/>
                <a:ea typeface="Lato" panose="020F0502020204030203" pitchFamily="34" charset="0"/>
                <a:cs typeface="Arial" panose="020B0604020202020204" pitchFamily="34" charset="0"/>
              </a:rPr>
              <a:t>Summary of governance meetings held this period</a:t>
            </a:r>
          </a:p>
        </p:txBody>
      </p:sp>
      <p:sp>
        <p:nvSpPr>
          <p:cNvPr id="14" name="TextBox 13">
            <a:extLst>
              <a:ext uri="{FF2B5EF4-FFF2-40B4-BE49-F238E27FC236}">
                <a16:creationId xmlns:a16="http://schemas.microsoft.com/office/drawing/2014/main" id="{BDA43D85-A898-1F2C-E752-FCDD4FFBD718}"/>
              </a:ext>
            </a:extLst>
          </p:cNvPr>
          <p:cNvSpPr txBox="1"/>
          <p:nvPr/>
        </p:nvSpPr>
        <p:spPr>
          <a:xfrm>
            <a:off x="7255669" y="1423070"/>
            <a:ext cx="2228472" cy="461665"/>
          </a:xfrm>
          <a:prstGeom prst="rect">
            <a:avLst/>
          </a:prstGeom>
          <a:noFill/>
        </p:spPr>
        <p:txBody>
          <a:bodyPr wrap="square" rtlCol="0">
            <a:spAutoFit/>
          </a:bodyPr>
          <a:lstStyle/>
          <a:p>
            <a:r>
              <a:rPr lang="en-SG" sz="1200" b="1" dirty="0">
                <a:solidFill>
                  <a:srgbClr val="3168E2"/>
                </a:solidFill>
                <a:latin typeface="Arial" panose="020B0604020202020204" pitchFamily="34" charset="0"/>
                <a:ea typeface="Lato" panose="020F0502020204030203" pitchFamily="34" charset="0"/>
                <a:cs typeface="Arial" panose="020B0604020202020204" pitchFamily="34" charset="0"/>
              </a:rPr>
              <a:t>SECTION 4</a:t>
            </a:r>
          </a:p>
          <a:p>
            <a:r>
              <a:rPr lang="en-SG" sz="1100" b="1" dirty="0">
                <a:latin typeface="Arial" panose="020B0604020202020204" pitchFamily="34" charset="0"/>
                <a:ea typeface="Lato" panose="020F0502020204030203" pitchFamily="34" charset="0"/>
                <a:cs typeface="Arial" panose="020B0604020202020204" pitchFamily="34" charset="0"/>
              </a:rPr>
              <a:t>STRATEGY</a:t>
            </a:r>
            <a:endParaRPr lang="en-SG" sz="1200" b="1" dirty="0">
              <a:latin typeface="Arial" panose="020B0604020202020204" pitchFamily="34" charset="0"/>
              <a:ea typeface="Lato" panose="020F0502020204030203" pitchFamily="34" charset="0"/>
              <a:cs typeface="Arial" panose="020B0604020202020204" pitchFamily="34" charset="0"/>
            </a:endParaRPr>
          </a:p>
        </p:txBody>
      </p:sp>
      <p:sp>
        <p:nvSpPr>
          <p:cNvPr id="15" name="Rectangle 14">
            <a:extLst>
              <a:ext uri="{FF2B5EF4-FFF2-40B4-BE49-F238E27FC236}">
                <a16:creationId xmlns:a16="http://schemas.microsoft.com/office/drawing/2014/main" id="{6D2A9C99-19CD-9AB2-75D9-EE222A0D3A05}"/>
              </a:ext>
            </a:extLst>
          </p:cNvPr>
          <p:cNvSpPr/>
          <p:nvPr/>
        </p:nvSpPr>
        <p:spPr>
          <a:xfrm>
            <a:off x="7255670" y="1896848"/>
            <a:ext cx="2165885" cy="175975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lang="en-GB" altLang="en-US" sz="1050" dirty="0">
                <a:solidFill>
                  <a:schemeClr val="tx1"/>
                </a:solidFill>
                <a:latin typeface="Arial" panose="020B0604020202020204" pitchFamily="34" charset="0"/>
                <a:ea typeface="Lato" panose="020F0502020204030203" pitchFamily="34" charset="0"/>
                <a:cs typeface="Arial" panose="020B0604020202020204" pitchFamily="34" charset="0"/>
              </a:rPr>
              <a:t>Material climate-related risks and opportunities </a:t>
            </a:r>
          </a:p>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lang="en-GB" altLang="en-US" sz="1050" dirty="0">
                <a:solidFill>
                  <a:schemeClr val="tx1"/>
                </a:solidFill>
                <a:latin typeface="Arial" panose="020B0604020202020204" pitchFamily="34" charset="0"/>
                <a:ea typeface="Lato" panose="020F0502020204030203" pitchFamily="34" charset="0"/>
                <a:cs typeface="Arial" panose="020B0604020202020204" pitchFamily="34" charset="0"/>
              </a:rPr>
              <a:t>Time horizons defined: short, medium, long term</a:t>
            </a:r>
          </a:p>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lang="en-GB" altLang="en-US" sz="1050" dirty="0">
                <a:solidFill>
                  <a:schemeClr val="tx1"/>
                </a:solidFill>
                <a:latin typeface="Arial" panose="020B0604020202020204" pitchFamily="34" charset="0"/>
                <a:ea typeface="Lato" panose="020F0502020204030203" pitchFamily="34" charset="0"/>
                <a:cs typeface="Arial" panose="020B0604020202020204" pitchFamily="34" charset="0"/>
              </a:rPr>
              <a:t>Impact on business model (assets exposed) and value chain</a:t>
            </a:r>
          </a:p>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lang="en-GB" altLang="en-US" sz="1050" dirty="0">
                <a:solidFill>
                  <a:schemeClr val="tx1"/>
                </a:solidFill>
                <a:latin typeface="Arial" panose="020B0604020202020204" pitchFamily="34" charset="0"/>
                <a:ea typeface="Lato" panose="020F0502020204030203" pitchFamily="34" charset="0"/>
                <a:cs typeface="Arial" panose="020B0604020202020204" pitchFamily="34" charset="0"/>
              </a:rPr>
              <a:t>Transition plan summary and strategic response</a:t>
            </a:r>
          </a:p>
        </p:txBody>
      </p:sp>
      <p:sp>
        <p:nvSpPr>
          <p:cNvPr id="18" name="TextBox 17">
            <a:extLst>
              <a:ext uri="{FF2B5EF4-FFF2-40B4-BE49-F238E27FC236}">
                <a16:creationId xmlns:a16="http://schemas.microsoft.com/office/drawing/2014/main" id="{09461C20-6D97-E4CE-5F31-BE943F548BDC}"/>
              </a:ext>
            </a:extLst>
          </p:cNvPr>
          <p:cNvSpPr txBox="1"/>
          <p:nvPr/>
        </p:nvSpPr>
        <p:spPr>
          <a:xfrm>
            <a:off x="9561882" y="1422074"/>
            <a:ext cx="2028635" cy="461665"/>
          </a:xfrm>
          <a:prstGeom prst="rect">
            <a:avLst/>
          </a:prstGeom>
          <a:noFill/>
        </p:spPr>
        <p:txBody>
          <a:bodyPr wrap="square" rtlCol="0">
            <a:spAutoFit/>
          </a:bodyPr>
          <a:lstStyle/>
          <a:p>
            <a:r>
              <a:rPr lang="en-SG" sz="1200" b="1" dirty="0">
                <a:solidFill>
                  <a:srgbClr val="3168E2"/>
                </a:solidFill>
                <a:latin typeface="Arial" panose="020B0604020202020204" pitchFamily="34" charset="0"/>
                <a:ea typeface="Lato" panose="020F0502020204030203" pitchFamily="34" charset="0"/>
                <a:cs typeface="Arial" panose="020B0604020202020204" pitchFamily="34" charset="0"/>
              </a:rPr>
              <a:t>SECTION 5</a:t>
            </a:r>
          </a:p>
          <a:p>
            <a:r>
              <a:rPr lang="en-SG" sz="1100" b="1" dirty="0">
                <a:latin typeface="Arial" panose="020B0604020202020204" pitchFamily="34" charset="0"/>
                <a:ea typeface="Lato" panose="020F0502020204030203" pitchFamily="34" charset="0"/>
                <a:cs typeface="Arial" panose="020B0604020202020204" pitchFamily="34" charset="0"/>
              </a:rPr>
              <a:t>RISK MANAGEMENT</a:t>
            </a:r>
          </a:p>
        </p:txBody>
      </p:sp>
      <p:sp>
        <p:nvSpPr>
          <p:cNvPr id="19" name="TextBox 18">
            <a:extLst>
              <a:ext uri="{FF2B5EF4-FFF2-40B4-BE49-F238E27FC236}">
                <a16:creationId xmlns:a16="http://schemas.microsoft.com/office/drawing/2014/main" id="{ED29AF4A-C827-1848-A0A9-680DB289FC2F}"/>
              </a:ext>
            </a:extLst>
          </p:cNvPr>
          <p:cNvSpPr txBox="1"/>
          <p:nvPr/>
        </p:nvSpPr>
        <p:spPr>
          <a:xfrm>
            <a:off x="398664" y="3880054"/>
            <a:ext cx="2228472" cy="446276"/>
          </a:xfrm>
          <a:prstGeom prst="rect">
            <a:avLst/>
          </a:prstGeom>
          <a:noFill/>
        </p:spPr>
        <p:txBody>
          <a:bodyPr wrap="square" rtlCol="0">
            <a:spAutoFit/>
          </a:bodyPr>
          <a:lstStyle/>
          <a:p>
            <a:r>
              <a:rPr lang="en-SG" sz="1200" b="1" dirty="0">
                <a:solidFill>
                  <a:srgbClr val="3168E2"/>
                </a:solidFill>
                <a:latin typeface="Arial" panose="020B0604020202020204" pitchFamily="34" charset="0"/>
                <a:ea typeface="Lato" panose="020F0502020204030203" pitchFamily="34" charset="0"/>
                <a:cs typeface="Arial" panose="020B0604020202020204" pitchFamily="34" charset="0"/>
              </a:rPr>
              <a:t>SECTION 6</a:t>
            </a:r>
          </a:p>
          <a:p>
            <a:r>
              <a:rPr lang="en-SG" sz="1100" b="1" dirty="0">
                <a:latin typeface="Arial" panose="020B0604020202020204" pitchFamily="34" charset="0"/>
                <a:ea typeface="Lato" panose="020F0502020204030203" pitchFamily="34" charset="0"/>
                <a:cs typeface="Arial" panose="020B0604020202020204" pitchFamily="34" charset="0"/>
              </a:rPr>
              <a:t>METRICS &amp; PERFORMANCE</a:t>
            </a:r>
          </a:p>
        </p:txBody>
      </p:sp>
      <p:sp>
        <p:nvSpPr>
          <p:cNvPr id="20" name="Rectangle 19">
            <a:extLst>
              <a:ext uri="{FF2B5EF4-FFF2-40B4-BE49-F238E27FC236}">
                <a16:creationId xmlns:a16="http://schemas.microsoft.com/office/drawing/2014/main" id="{5B25B61D-2B50-D43D-B89C-EDAC0D32AB52}"/>
              </a:ext>
            </a:extLst>
          </p:cNvPr>
          <p:cNvSpPr/>
          <p:nvPr/>
        </p:nvSpPr>
        <p:spPr>
          <a:xfrm>
            <a:off x="9561883" y="1896848"/>
            <a:ext cx="2165885" cy="175975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kumimoji="0" lang="en-GB" altLang="en-US" sz="1050" b="0"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rPr>
              <a:t>How climate risks are identified and assessed</a:t>
            </a:r>
          </a:p>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kumimoji="0" lang="en-GB" altLang="en-US" sz="1050" b="0"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rPr>
              <a:t>Risk prioritisation and integration into risk management</a:t>
            </a:r>
          </a:p>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kumimoji="0" lang="en-GB" altLang="en-US" sz="1050" b="0"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rPr>
              <a:t>Use of scenario analysis for risk processes</a:t>
            </a:r>
          </a:p>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kumimoji="0" lang="en-GB" altLang="en-US" sz="1050" b="0"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rPr>
              <a:t>Updates from prior reporting period</a:t>
            </a:r>
            <a:endParaRPr kumimoji="0" lang="en-US" altLang="en-US" sz="1050" b="0"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endParaRPr>
          </a:p>
        </p:txBody>
      </p:sp>
      <p:sp>
        <p:nvSpPr>
          <p:cNvPr id="21" name="Rectangle 20">
            <a:extLst>
              <a:ext uri="{FF2B5EF4-FFF2-40B4-BE49-F238E27FC236}">
                <a16:creationId xmlns:a16="http://schemas.microsoft.com/office/drawing/2014/main" id="{4ABC4A0F-B82C-4565-1A53-F1AC40C6CFEA}"/>
              </a:ext>
            </a:extLst>
          </p:cNvPr>
          <p:cNvSpPr/>
          <p:nvPr/>
        </p:nvSpPr>
        <p:spPr>
          <a:xfrm>
            <a:off x="398664" y="4344331"/>
            <a:ext cx="2165885" cy="175975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lang="en-GB" altLang="en-US" sz="1050" dirty="0">
                <a:solidFill>
                  <a:schemeClr val="tx1"/>
                </a:solidFill>
                <a:latin typeface="Arial" panose="020B0604020202020204" pitchFamily="34" charset="0"/>
                <a:ea typeface="Lato" panose="020F0502020204030203" pitchFamily="34" charset="0"/>
                <a:cs typeface="Arial" panose="020B0604020202020204" pitchFamily="34" charset="0"/>
              </a:rPr>
              <a:t>Scope 1, 2, 3 emissions and commentary</a:t>
            </a:r>
          </a:p>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lang="en-GB" altLang="en-US" sz="1050" dirty="0">
                <a:solidFill>
                  <a:schemeClr val="tx1"/>
                </a:solidFill>
                <a:latin typeface="Arial" panose="020B0604020202020204" pitchFamily="34" charset="0"/>
                <a:ea typeface="Lato" panose="020F0502020204030203" pitchFamily="34" charset="0"/>
                <a:cs typeface="Arial" panose="020B0604020202020204" pitchFamily="34" charset="0"/>
              </a:rPr>
              <a:t>Capital allocation to climate initiatives</a:t>
            </a:r>
          </a:p>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lang="en-GB" altLang="en-US" sz="1050" dirty="0">
                <a:solidFill>
                  <a:schemeClr val="tx1"/>
                </a:solidFill>
                <a:latin typeface="Arial" panose="020B0604020202020204" pitchFamily="34" charset="0"/>
                <a:ea typeface="Lato" panose="020F0502020204030203" pitchFamily="34" charset="0"/>
                <a:cs typeface="Arial" panose="020B0604020202020204" pitchFamily="34" charset="0"/>
              </a:rPr>
              <a:t>Internal carbon pricing and climate-linked remuneration</a:t>
            </a:r>
          </a:p>
        </p:txBody>
      </p:sp>
      <p:sp>
        <p:nvSpPr>
          <p:cNvPr id="22" name="TextBox 21">
            <a:extLst>
              <a:ext uri="{FF2B5EF4-FFF2-40B4-BE49-F238E27FC236}">
                <a16:creationId xmlns:a16="http://schemas.microsoft.com/office/drawing/2014/main" id="{E1E253FC-FFFE-EC3F-E382-DBDE6553FB04}"/>
              </a:ext>
            </a:extLst>
          </p:cNvPr>
          <p:cNvSpPr txBox="1"/>
          <p:nvPr/>
        </p:nvSpPr>
        <p:spPr>
          <a:xfrm>
            <a:off x="2682642" y="3880053"/>
            <a:ext cx="2228472" cy="461665"/>
          </a:xfrm>
          <a:prstGeom prst="rect">
            <a:avLst/>
          </a:prstGeom>
          <a:noFill/>
        </p:spPr>
        <p:txBody>
          <a:bodyPr wrap="square" rtlCol="0">
            <a:spAutoFit/>
          </a:bodyPr>
          <a:lstStyle/>
          <a:p>
            <a:r>
              <a:rPr lang="en-SG" sz="1200" b="1" dirty="0">
                <a:solidFill>
                  <a:srgbClr val="3168E2"/>
                </a:solidFill>
                <a:latin typeface="Arial" panose="020B0604020202020204" pitchFamily="34" charset="0"/>
                <a:ea typeface="Lato" panose="020F0502020204030203" pitchFamily="34" charset="0"/>
                <a:cs typeface="Arial" panose="020B0604020202020204" pitchFamily="34" charset="0"/>
              </a:rPr>
              <a:t>SECTION 7</a:t>
            </a:r>
          </a:p>
          <a:p>
            <a:r>
              <a:rPr lang="en-SG" sz="1100" b="1" dirty="0">
                <a:latin typeface="Arial" panose="020B0604020202020204" pitchFamily="34" charset="0"/>
                <a:ea typeface="Lato" panose="020F0502020204030203" pitchFamily="34" charset="0"/>
                <a:cs typeface="Arial" panose="020B0604020202020204" pitchFamily="34" charset="0"/>
              </a:rPr>
              <a:t>TARGETS &amp; PROGRESS</a:t>
            </a:r>
          </a:p>
        </p:txBody>
      </p:sp>
      <p:sp>
        <p:nvSpPr>
          <p:cNvPr id="23" name="Rectangle 22">
            <a:extLst>
              <a:ext uri="{FF2B5EF4-FFF2-40B4-BE49-F238E27FC236}">
                <a16:creationId xmlns:a16="http://schemas.microsoft.com/office/drawing/2014/main" id="{DD2ABB46-8484-AB74-0306-E6A7C4BA157F}"/>
              </a:ext>
            </a:extLst>
          </p:cNvPr>
          <p:cNvSpPr/>
          <p:nvPr/>
        </p:nvSpPr>
        <p:spPr>
          <a:xfrm>
            <a:off x="2682642" y="4341719"/>
            <a:ext cx="2165885" cy="175975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lang="en-GB" altLang="en-US" sz="1050" dirty="0">
                <a:solidFill>
                  <a:schemeClr val="tx1"/>
                </a:solidFill>
                <a:latin typeface="Arial" panose="020B0604020202020204" pitchFamily="34" charset="0"/>
                <a:ea typeface="Lato" panose="020F0502020204030203" pitchFamily="34" charset="0"/>
                <a:cs typeface="Arial" panose="020B0604020202020204" pitchFamily="34" charset="0"/>
              </a:rPr>
              <a:t>Emissions and climate-related targets</a:t>
            </a:r>
          </a:p>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lang="en-GB" altLang="en-US" sz="1050" dirty="0">
                <a:solidFill>
                  <a:schemeClr val="tx1"/>
                </a:solidFill>
                <a:latin typeface="Arial" panose="020B0604020202020204" pitchFamily="34" charset="0"/>
                <a:ea typeface="Lato" panose="020F0502020204030203" pitchFamily="34" charset="0"/>
                <a:cs typeface="Arial" panose="020B0604020202020204" pitchFamily="34" charset="0"/>
              </a:rPr>
              <a:t>Base year, interim milestones, and target year</a:t>
            </a:r>
          </a:p>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lang="en-GB" altLang="en-US" sz="1050" dirty="0">
                <a:solidFill>
                  <a:schemeClr val="tx1"/>
                </a:solidFill>
                <a:latin typeface="Arial" panose="020B0604020202020204" pitchFamily="34" charset="0"/>
                <a:ea typeface="Lato" panose="020F0502020204030203" pitchFamily="34" charset="0"/>
                <a:cs typeface="Arial" panose="020B0604020202020204" pitchFamily="34" charset="0"/>
              </a:rPr>
              <a:t>Use of carbon credits/offsets and quality criteria</a:t>
            </a:r>
          </a:p>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lang="en-GB" altLang="en-US" sz="1050" dirty="0">
                <a:solidFill>
                  <a:schemeClr val="tx1"/>
                </a:solidFill>
                <a:latin typeface="Arial" panose="020B0604020202020204" pitchFamily="34" charset="0"/>
                <a:ea typeface="Lato" panose="020F0502020204030203" pitchFamily="34" charset="0"/>
                <a:cs typeface="Arial" panose="020B0604020202020204" pitchFamily="34" charset="0"/>
              </a:rPr>
              <a:t>Progress against each target; deviations and corrective actions</a:t>
            </a:r>
          </a:p>
        </p:txBody>
      </p:sp>
      <p:sp>
        <p:nvSpPr>
          <p:cNvPr id="24" name="TextBox 23">
            <a:extLst>
              <a:ext uri="{FF2B5EF4-FFF2-40B4-BE49-F238E27FC236}">
                <a16:creationId xmlns:a16="http://schemas.microsoft.com/office/drawing/2014/main" id="{0222E98A-AEE9-DE9F-55D9-EBCC2694E61C}"/>
              </a:ext>
            </a:extLst>
          </p:cNvPr>
          <p:cNvSpPr txBox="1"/>
          <p:nvPr/>
        </p:nvSpPr>
        <p:spPr>
          <a:xfrm>
            <a:off x="4975053" y="3888961"/>
            <a:ext cx="2263795" cy="446276"/>
          </a:xfrm>
          <a:prstGeom prst="rect">
            <a:avLst/>
          </a:prstGeom>
          <a:noFill/>
        </p:spPr>
        <p:txBody>
          <a:bodyPr wrap="square" rtlCol="0">
            <a:spAutoFit/>
          </a:bodyPr>
          <a:lstStyle/>
          <a:p>
            <a:r>
              <a:rPr lang="en-SG" sz="1200" b="1" dirty="0">
                <a:solidFill>
                  <a:srgbClr val="3168E2"/>
                </a:solidFill>
                <a:latin typeface="Arial" panose="020B0604020202020204" pitchFamily="34" charset="0"/>
                <a:ea typeface="Lato" panose="020F0502020204030203" pitchFamily="34" charset="0"/>
                <a:cs typeface="Arial" panose="020B0604020202020204" pitchFamily="34" charset="0"/>
              </a:rPr>
              <a:t>SECTION 8</a:t>
            </a:r>
          </a:p>
          <a:p>
            <a:r>
              <a:rPr lang="en-SG" sz="1050" b="1" dirty="0">
                <a:latin typeface="Arial" panose="020B0604020202020204" pitchFamily="34" charset="0"/>
                <a:ea typeface="Lato" panose="020F0502020204030203" pitchFamily="34" charset="0"/>
                <a:cs typeface="Arial" panose="020B0604020202020204" pitchFamily="34" charset="0"/>
              </a:rPr>
              <a:t>COMPLIANCE &amp; REPORTING</a:t>
            </a:r>
          </a:p>
        </p:txBody>
      </p:sp>
      <p:sp>
        <p:nvSpPr>
          <p:cNvPr id="25" name="Rectangle 24">
            <a:extLst>
              <a:ext uri="{FF2B5EF4-FFF2-40B4-BE49-F238E27FC236}">
                <a16:creationId xmlns:a16="http://schemas.microsoft.com/office/drawing/2014/main" id="{493F286F-CBEA-2E5B-C04A-3EE36F779291}"/>
              </a:ext>
            </a:extLst>
          </p:cNvPr>
          <p:cNvSpPr/>
          <p:nvPr/>
        </p:nvSpPr>
        <p:spPr>
          <a:xfrm>
            <a:off x="4977743" y="4357284"/>
            <a:ext cx="2114420" cy="175975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lang="en-GB" altLang="en-US" sz="1050" dirty="0">
                <a:solidFill>
                  <a:schemeClr val="tx1"/>
                </a:solidFill>
                <a:latin typeface="Arial" panose="020B0604020202020204" pitchFamily="34" charset="0"/>
                <a:ea typeface="Lato" panose="020F0502020204030203" pitchFamily="34" charset="0"/>
                <a:cs typeface="Arial" panose="020B0604020202020204" pitchFamily="34" charset="0"/>
              </a:rPr>
              <a:t>Statement of AASB S2 compliance</a:t>
            </a:r>
          </a:p>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lang="en-GB" altLang="en-US" sz="1050" dirty="0">
                <a:solidFill>
                  <a:schemeClr val="tx1"/>
                </a:solidFill>
                <a:latin typeface="Arial" panose="020B0604020202020204" pitchFamily="34" charset="0"/>
                <a:ea typeface="Lato" panose="020F0502020204030203" pitchFamily="34" charset="0"/>
                <a:cs typeface="Arial" panose="020B0604020202020204" pitchFamily="34" charset="0"/>
              </a:rPr>
              <a:t>Disclosures with significant uncertainty or limitations</a:t>
            </a:r>
          </a:p>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lang="en-GB" altLang="en-US" sz="1050" dirty="0">
                <a:solidFill>
                  <a:schemeClr val="tx1"/>
                </a:solidFill>
                <a:latin typeface="Arial" panose="020B0604020202020204" pitchFamily="34" charset="0"/>
                <a:ea typeface="Lato" panose="020F0502020204030203" pitchFamily="34" charset="0"/>
                <a:cs typeface="Arial" panose="020B0604020202020204" pitchFamily="34" charset="0"/>
              </a:rPr>
              <a:t>Use of transition relief (e.g. Scope 3, comparatives)</a:t>
            </a:r>
          </a:p>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lang="en-GB" altLang="en-US" sz="1050" dirty="0">
                <a:solidFill>
                  <a:schemeClr val="tx1"/>
                </a:solidFill>
                <a:latin typeface="Arial" panose="020B0604020202020204" pitchFamily="34" charset="0"/>
                <a:ea typeface="Lato" panose="020F0502020204030203" pitchFamily="34" charset="0"/>
                <a:cs typeface="Arial" panose="020B0604020202020204" pitchFamily="34" charset="0"/>
              </a:rPr>
              <a:t>Audit/assurance readiness status</a:t>
            </a:r>
          </a:p>
        </p:txBody>
      </p:sp>
      <p:sp>
        <p:nvSpPr>
          <p:cNvPr id="30" name="TextBox 29">
            <a:extLst>
              <a:ext uri="{FF2B5EF4-FFF2-40B4-BE49-F238E27FC236}">
                <a16:creationId xmlns:a16="http://schemas.microsoft.com/office/drawing/2014/main" id="{204CB55D-06A0-0DCC-A7DB-9AE0D68E64FF}"/>
              </a:ext>
            </a:extLst>
          </p:cNvPr>
          <p:cNvSpPr txBox="1"/>
          <p:nvPr/>
        </p:nvSpPr>
        <p:spPr>
          <a:xfrm>
            <a:off x="7261720" y="3867941"/>
            <a:ext cx="2228472" cy="461665"/>
          </a:xfrm>
          <a:prstGeom prst="rect">
            <a:avLst/>
          </a:prstGeom>
          <a:noFill/>
        </p:spPr>
        <p:txBody>
          <a:bodyPr wrap="square" rtlCol="0">
            <a:spAutoFit/>
          </a:bodyPr>
          <a:lstStyle/>
          <a:p>
            <a:r>
              <a:rPr lang="en-SG" sz="1200" b="1" dirty="0">
                <a:solidFill>
                  <a:srgbClr val="3168E2"/>
                </a:solidFill>
                <a:latin typeface="Arial" panose="020B0604020202020204" pitchFamily="34" charset="0"/>
                <a:ea typeface="Lato" panose="020F0502020204030203" pitchFamily="34" charset="0"/>
                <a:cs typeface="Arial" panose="020B0604020202020204" pitchFamily="34" charset="0"/>
              </a:rPr>
              <a:t>SECTION 9</a:t>
            </a:r>
          </a:p>
          <a:p>
            <a:r>
              <a:rPr lang="en-SG" sz="1100" b="1" dirty="0">
                <a:latin typeface="Arial" panose="020B0604020202020204" pitchFamily="34" charset="0"/>
                <a:ea typeface="Lato" panose="020F0502020204030203" pitchFamily="34" charset="0"/>
                <a:cs typeface="Arial" panose="020B0604020202020204" pitchFamily="34" charset="0"/>
              </a:rPr>
              <a:t>SUPPORTING INFO</a:t>
            </a:r>
          </a:p>
        </p:txBody>
      </p:sp>
      <p:sp>
        <p:nvSpPr>
          <p:cNvPr id="31" name="Rectangle 30">
            <a:extLst>
              <a:ext uri="{FF2B5EF4-FFF2-40B4-BE49-F238E27FC236}">
                <a16:creationId xmlns:a16="http://schemas.microsoft.com/office/drawing/2014/main" id="{4587F23C-37CD-8902-1382-2649E60FDC40}"/>
              </a:ext>
            </a:extLst>
          </p:cNvPr>
          <p:cNvSpPr/>
          <p:nvPr/>
        </p:nvSpPr>
        <p:spPr>
          <a:xfrm>
            <a:off x="7261721" y="4341719"/>
            <a:ext cx="2165885" cy="175975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lang="en-GB" altLang="en-US" sz="1050" dirty="0">
                <a:solidFill>
                  <a:schemeClr val="tx1"/>
                </a:solidFill>
                <a:latin typeface="Arial" panose="020B0604020202020204" pitchFamily="34" charset="0"/>
                <a:ea typeface="Lato" panose="020F0502020204030203" pitchFamily="34" charset="0"/>
                <a:cs typeface="Arial" panose="020B0604020202020204" pitchFamily="34" charset="0"/>
              </a:rPr>
              <a:t>Materiality assessment summary (process + results)</a:t>
            </a:r>
          </a:p>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lang="en-GB" altLang="en-US" sz="1050" dirty="0">
                <a:solidFill>
                  <a:schemeClr val="tx1"/>
                </a:solidFill>
                <a:latin typeface="Arial" panose="020B0604020202020204" pitchFamily="34" charset="0"/>
                <a:ea typeface="Lato" panose="020F0502020204030203" pitchFamily="34" charset="0"/>
                <a:cs typeface="Arial" panose="020B0604020202020204" pitchFamily="34" charset="0"/>
              </a:rPr>
              <a:t>Glossary of key AASB S2 terms</a:t>
            </a:r>
          </a:p>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lang="en-GB" altLang="en-US" sz="1050" dirty="0">
                <a:solidFill>
                  <a:schemeClr val="tx1"/>
                </a:solidFill>
                <a:latin typeface="Arial" panose="020B0604020202020204" pitchFamily="34" charset="0"/>
                <a:ea typeface="Lato" panose="020F0502020204030203" pitchFamily="34" charset="0"/>
                <a:cs typeface="Arial" panose="020B0604020202020204" pitchFamily="34" charset="0"/>
              </a:rPr>
              <a:t>Notes from assurance provider</a:t>
            </a:r>
          </a:p>
        </p:txBody>
      </p:sp>
      <p:sp>
        <p:nvSpPr>
          <p:cNvPr id="32" name="TextBox 31">
            <a:extLst>
              <a:ext uri="{FF2B5EF4-FFF2-40B4-BE49-F238E27FC236}">
                <a16:creationId xmlns:a16="http://schemas.microsoft.com/office/drawing/2014/main" id="{84958485-2E81-3483-1FF2-31BBA2F22503}"/>
              </a:ext>
            </a:extLst>
          </p:cNvPr>
          <p:cNvSpPr txBox="1"/>
          <p:nvPr/>
        </p:nvSpPr>
        <p:spPr>
          <a:xfrm>
            <a:off x="9567933" y="3866945"/>
            <a:ext cx="2263795" cy="461665"/>
          </a:xfrm>
          <a:prstGeom prst="rect">
            <a:avLst/>
          </a:prstGeom>
          <a:noFill/>
        </p:spPr>
        <p:txBody>
          <a:bodyPr wrap="square" rtlCol="0">
            <a:spAutoFit/>
          </a:bodyPr>
          <a:lstStyle/>
          <a:p>
            <a:r>
              <a:rPr lang="en-SG" sz="1200" b="1" dirty="0">
                <a:solidFill>
                  <a:srgbClr val="3168E2"/>
                </a:solidFill>
                <a:latin typeface="Arial" panose="020B0604020202020204" pitchFamily="34" charset="0"/>
                <a:ea typeface="Lato" panose="020F0502020204030203" pitchFamily="34" charset="0"/>
                <a:cs typeface="Arial" panose="020B0604020202020204" pitchFamily="34" charset="0"/>
              </a:rPr>
              <a:t>SECTION 10</a:t>
            </a:r>
          </a:p>
          <a:p>
            <a:r>
              <a:rPr lang="en-SG" sz="1100" b="1" dirty="0">
                <a:latin typeface="Arial" panose="020B0604020202020204" pitchFamily="34" charset="0"/>
                <a:ea typeface="Lato" panose="020F0502020204030203" pitchFamily="34" charset="0"/>
                <a:cs typeface="Arial" panose="020B0604020202020204" pitchFamily="34" charset="0"/>
              </a:rPr>
              <a:t>QUESTIONS &amp; DISCUSSION</a:t>
            </a:r>
          </a:p>
        </p:txBody>
      </p:sp>
      <p:sp>
        <p:nvSpPr>
          <p:cNvPr id="33" name="Rectangle 32">
            <a:extLst>
              <a:ext uri="{FF2B5EF4-FFF2-40B4-BE49-F238E27FC236}">
                <a16:creationId xmlns:a16="http://schemas.microsoft.com/office/drawing/2014/main" id="{3C7627A9-E2AB-ED78-D45D-A86F10A0CF96}"/>
              </a:ext>
            </a:extLst>
          </p:cNvPr>
          <p:cNvSpPr/>
          <p:nvPr/>
        </p:nvSpPr>
        <p:spPr>
          <a:xfrm>
            <a:off x="9567934" y="4341719"/>
            <a:ext cx="2165885" cy="175975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kumimoji="0" lang="en-GB" altLang="en-US" sz="1050" b="0"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rPr>
              <a:t>Key decisions or approvals needed</a:t>
            </a:r>
          </a:p>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kumimoji="0" lang="en-GB" altLang="en-US" sz="1050" b="0"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rPr>
              <a:t>Next steps and board action items</a:t>
            </a:r>
          </a:p>
        </p:txBody>
      </p:sp>
    </p:spTree>
    <p:extLst>
      <p:ext uri="{BB962C8B-B14F-4D97-AF65-F5344CB8AC3E}">
        <p14:creationId xmlns:p14="http://schemas.microsoft.com/office/powerpoint/2010/main" val="3318144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FDC1CE0-3D7A-53AE-7DD5-E4EBB8C04AED}"/>
              </a:ext>
            </a:extLst>
          </p:cNvPr>
          <p:cNvSpPr/>
          <p:nvPr/>
        </p:nvSpPr>
        <p:spPr>
          <a:xfrm rot="16200000">
            <a:off x="-3161630" y="3161630"/>
            <a:ext cx="6857999" cy="534736"/>
          </a:xfrm>
          <a:prstGeom prst="rect">
            <a:avLst/>
          </a:prstGeom>
          <a:solidFill>
            <a:srgbClr val="3468DD"/>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1A02623-94DE-9B1E-2479-D271A1710473}"/>
              </a:ext>
            </a:extLst>
          </p:cNvPr>
          <p:cNvSpPr txBox="1"/>
          <p:nvPr/>
        </p:nvSpPr>
        <p:spPr>
          <a:xfrm>
            <a:off x="760687" y="478249"/>
            <a:ext cx="6103882" cy="646331"/>
          </a:xfrm>
          <a:prstGeom prst="rect">
            <a:avLst/>
          </a:prstGeom>
          <a:noFill/>
        </p:spPr>
        <p:txBody>
          <a:bodyPr wrap="square">
            <a:spAutoFit/>
          </a:bodyPr>
          <a:lstStyle/>
          <a:p>
            <a:r>
              <a:rPr lang="en-SG" sz="1800" b="1" dirty="0">
                <a:solidFill>
                  <a:srgbClr val="3168E2"/>
                </a:solidFill>
                <a:latin typeface="Arial" panose="020B0604020202020204" pitchFamily="34" charset="0"/>
                <a:ea typeface="Lato" panose="020F0502020204030203" pitchFamily="34" charset="0"/>
                <a:cs typeface="Arial" panose="020B0604020202020204" pitchFamily="34" charset="0"/>
              </a:rPr>
              <a:t>SECTION 1</a:t>
            </a:r>
          </a:p>
          <a:p>
            <a:r>
              <a:rPr lang="en-SG" sz="1800" b="1" dirty="0">
                <a:latin typeface="Arial" panose="020B0604020202020204" pitchFamily="34" charset="0"/>
                <a:ea typeface="Lato" panose="020F0502020204030203" pitchFamily="34" charset="0"/>
                <a:cs typeface="Arial" panose="020B0604020202020204" pitchFamily="34" charset="0"/>
              </a:rPr>
              <a:t>EXECUTIVE SUMMARY</a:t>
            </a:r>
            <a:endParaRPr lang="en-SG"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E33DBE06-9D12-5CB6-9094-F0AD5CB3454F}"/>
              </a:ext>
            </a:extLst>
          </p:cNvPr>
          <p:cNvSpPr txBox="1"/>
          <p:nvPr/>
        </p:nvSpPr>
        <p:spPr>
          <a:xfrm>
            <a:off x="863064" y="1602494"/>
            <a:ext cx="2715707" cy="461665"/>
          </a:xfrm>
          <a:prstGeom prst="rect">
            <a:avLst/>
          </a:prstGeom>
          <a:noFill/>
        </p:spPr>
        <p:txBody>
          <a:bodyPr wrap="square">
            <a:spAutoFit/>
          </a:bodyPr>
          <a:lstStyle/>
          <a:p>
            <a:pPr marR="0" lvl="0" algn="l" defTabSz="914400" rtl="0" eaLnBrk="0" fontAlgn="base" latinLnBrk="0" hangingPunct="0">
              <a:lnSpc>
                <a:spcPct val="100000"/>
              </a:lnSpc>
              <a:spcBef>
                <a:spcPct val="0"/>
              </a:spcBef>
              <a:spcAft>
                <a:spcPts val="600"/>
              </a:spcAft>
              <a:buClrTx/>
              <a:buSzTx/>
              <a:tabLst/>
            </a:pPr>
            <a:r>
              <a:rPr kumimoji="0" lang="en-US" altLang="en-US" sz="1200" b="1"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rPr>
              <a:t>1.1 CLIMATE-RELATED RISKS &amp; OPPORTUNITIES OVERVIEW</a:t>
            </a:r>
          </a:p>
        </p:txBody>
      </p:sp>
      <p:sp>
        <p:nvSpPr>
          <p:cNvPr id="5" name="TextBox 4">
            <a:extLst>
              <a:ext uri="{FF2B5EF4-FFF2-40B4-BE49-F238E27FC236}">
                <a16:creationId xmlns:a16="http://schemas.microsoft.com/office/drawing/2014/main" id="{896121F0-2AA9-CF41-FEA0-4D7722D4843D}"/>
              </a:ext>
            </a:extLst>
          </p:cNvPr>
          <p:cNvSpPr txBox="1"/>
          <p:nvPr/>
        </p:nvSpPr>
        <p:spPr>
          <a:xfrm>
            <a:off x="3674245" y="2260960"/>
            <a:ext cx="2715708" cy="461665"/>
          </a:xfrm>
          <a:prstGeom prst="rect">
            <a:avLst/>
          </a:prstGeom>
          <a:noFill/>
        </p:spPr>
        <p:txBody>
          <a:bodyPr wrap="square">
            <a:spAutoFit/>
          </a:bodyPr>
          <a:lstStyle/>
          <a:p>
            <a:pPr marR="0" lvl="0" algn="l" defTabSz="914400" rtl="0" eaLnBrk="0" fontAlgn="base" latinLnBrk="0" hangingPunct="0">
              <a:lnSpc>
                <a:spcPct val="100000"/>
              </a:lnSpc>
              <a:spcBef>
                <a:spcPct val="0"/>
              </a:spcBef>
              <a:spcAft>
                <a:spcPts val="600"/>
              </a:spcAft>
              <a:buClrTx/>
              <a:buSzTx/>
              <a:tabLst/>
            </a:pPr>
            <a:r>
              <a:rPr kumimoji="0" lang="en-US" altLang="en-US" sz="1200" b="1"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rPr>
              <a:t>1.2 PROGRESS ON TRANSITION PLAN &amp; EMISSIONS TARGET</a:t>
            </a:r>
          </a:p>
        </p:txBody>
      </p:sp>
      <p:sp>
        <p:nvSpPr>
          <p:cNvPr id="7" name="Rectangle 6">
            <a:extLst>
              <a:ext uri="{FF2B5EF4-FFF2-40B4-BE49-F238E27FC236}">
                <a16:creationId xmlns:a16="http://schemas.microsoft.com/office/drawing/2014/main" id="{F228FCDB-1A9E-C93E-1BCF-6D43EEE52FD4}"/>
              </a:ext>
            </a:extLst>
          </p:cNvPr>
          <p:cNvSpPr/>
          <p:nvPr/>
        </p:nvSpPr>
        <p:spPr>
          <a:xfrm>
            <a:off x="863063" y="2063426"/>
            <a:ext cx="2664294" cy="358174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R="0" lvl="0" algn="l" defTabSz="914400" rtl="0" eaLnBrk="0" fontAlgn="base" latinLnBrk="0" hangingPunct="0">
              <a:lnSpc>
                <a:spcPct val="100000"/>
              </a:lnSpc>
              <a:spcBef>
                <a:spcPct val="0"/>
              </a:spcBef>
              <a:spcAft>
                <a:spcPts val="600"/>
              </a:spcAft>
              <a:buClrTx/>
              <a:buSzTx/>
              <a:tabLst/>
            </a:pPr>
            <a:endParaRPr kumimoji="0" lang="en-GB" altLang="en-US" sz="1050" b="0"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endParaRPr>
          </a:p>
        </p:txBody>
      </p:sp>
      <p:sp>
        <p:nvSpPr>
          <p:cNvPr id="9" name="TextBox 8">
            <a:extLst>
              <a:ext uri="{FF2B5EF4-FFF2-40B4-BE49-F238E27FC236}">
                <a16:creationId xmlns:a16="http://schemas.microsoft.com/office/drawing/2014/main" id="{F1E89317-3661-6343-284B-7C0B5B6D563A}"/>
              </a:ext>
            </a:extLst>
          </p:cNvPr>
          <p:cNvSpPr txBox="1"/>
          <p:nvPr/>
        </p:nvSpPr>
        <p:spPr>
          <a:xfrm>
            <a:off x="6485428" y="1739549"/>
            <a:ext cx="2664294" cy="461665"/>
          </a:xfrm>
          <a:prstGeom prst="rect">
            <a:avLst/>
          </a:prstGeom>
          <a:noFill/>
        </p:spPr>
        <p:txBody>
          <a:bodyPr wrap="square">
            <a:spAutoFit/>
          </a:bodyPr>
          <a:lstStyle/>
          <a:p>
            <a:pPr marR="0" lvl="0" algn="l" defTabSz="914400" rtl="0" eaLnBrk="0" fontAlgn="base" latinLnBrk="0" hangingPunct="0">
              <a:lnSpc>
                <a:spcPct val="100000"/>
              </a:lnSpc>
              <a:spcBef>
                <a:spcPct val="0"/>
              </a:spcBef>
              <a:spcAft>
                <a:spcPts val="600"/>
              </a:spcAft>
              <a:buClrTx/>
              <a:buSzTx/>
              <a:tabLst/>
            </a:pPr>
            <a:r>
              <a:rPr kumimoji="0" lang="en-US" altLang="en-US" sz="1200" b="1"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rPr>
              <a:t>1.3 MATERIAL CHANGES SINCE LAST BOARD UPDATE</a:t>
            </a:r>
          </a:p>
        </p:txBody>
      </p:sp>
      <p:sp>
        <p:nvSpPr>
          <p:cNvPr id="10" name="TextBox 9">
            <a:extLst>
              <a:ext uri="{FF2B5EF4-FFF2-40B4-BE49-F238E27FC236}">
                <a16:creationId xmlns:a16="http://schemas.microsoft.com/office/drawing/2014/main" id="{2CB003A8-DDBF-DA74-1A93-A4EE77F7F7BD}"/>
              </a:ext>
            </a:extLst>
          </p:cNvPr>
          <p:cNvSpPr txBox="1"/>
          <p:nvPr/>
        </p:nvSpPr>
        <p:spPr>
          <a:xfrm>
            <a:off x="9284359" y="2414275"/>
            <a:ext cx="2664294" cy="461665"/>
          </a:xfrm>
          <a:prstGeom prst="rect">
            <a:avLst/>
          </a:prstGeom>
          <a:noFill/>
        </p:spPr>
        <p:txBody>
          <a:bodyPr wrap="square">
            <a:spAutoFit/>
          </a:bodyPr>
          <a:lstStyle/>
          <a:p>
            <a:pPr marR="0" lvl="0" algn="l" defTabSz="914400" rtl="0" eaLnBrk="0" fontAlgn="base" latinLnBrk="0" hangingPunct="0">
              <a:lnSpc>
                <a:spcPct val="100000"/>
              </a:lnSpc>
              <a:spcBef>
                <a:spcPct val="0"/>
              </a:spcBef>
              <a:spcAft>
                <a:spcPts val="600"/>
              </a:spcAft>
              <a:buClrTx/>
              <a:buSzTx/>
              <a:tabLst/>
            </a:pPr>
            <a:r>
              <a:rPr kumimoji="0" lang="en-US" altLang="en-US" sz="1200" b="1"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rPr>
              <a:t>1.4 AASB S2 COMPLIANCE READINESS</a:t>
            </a:r>
          </a:p>
        </p:txBody>
      </p:sp>
      <p:sp>
        <p:nvSpPr>
          <p:cNvPr id="13" name="Rectangle 12">
            <a:extLst>
              <a:ext uri="{FF2B5EF4-FFF2-40B4-BE49-F238E27FC236}">
                <a16:creationId xmlns:a16="http://schemas.microsoft.com/office/drawing/2014/main" id="{D23B7EDA-F89A-496B-AC9C-951314F22224}"/>
              </a:ext>
            </a:extLst>
          </p:cNvPr>
          <p:cNvSpPr/>
          <p:nvPr/>
        </p:nvSpPr>
        <p:spPr>
          <a:xfrm>
            <a:off x="3674245" y="2730833"/>
            <a:ext cx="2664294" cy="3581744"/>
          </a:xfrm>
          <a:prstGeom prst="rect">
            <a:avLst/>
          </a:prstGeom>
          <a:solidFill>
            <a:srgbClr val="DEE7F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R="0" lvl="0" algn="l" defTabSz="914400" rtl="0" eaLnBrk="0" fontAlgn="base" latinLnBrk="0" hangingPunct="0">
              <a:lnSpc>
                <a:spcPct val="100000"/>
              </a:lnSpc>
              <a:spcBef>
                <a:spcPct val="0"/>
              </a:spcBef>
              <a:spcAft>
                <a:spcPts val="600"/>
              </a:spcAft>
              <a:buClrTx/>
              <a:buSzTx/>
              <a:tabLst/>
            </a:pPr>
            <a:endParaRPr kumimoji="0" lang="en-GB" altLang="en-US" sz="1050" b="0"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endParaRPr>
          </a:p>
        </p:txBody>
      </p:sp>
      <p:sp>
        <p:nvSpPr>
          <p:cNvPr id="16" name="Rectangle 15">
            <a:extLst>
              <a:ext uri="{FF2B5EF4-FFF2-40B4-BE49-F238E27FC236}">
                <a16:creationId xmlns:a16="http://schemas.microsoft.com/office/drawing/2014/main" id="{3438E572-43FF-AD9A-4622-56D2A5C101D3}"/>
              </a:ext>
            </a:extLst>
          </p:cNvPr>
          <p:cNvSpPr/>
          <p:nvPr/>
        </p:nvSpPr>
        <p:spPr>
          <a:xfrm>
            <a:off x="6485427" y="2194436"/>
            <a:ext cx="2664294" cy="358174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R="0" lvl="0" algn="l" defTabSz="914400" rtl="0" eaLnBrk="0" fontAlgn="base" latinLnBrk="0" hangingPunct="0">
              <a:lnSpc>
                <a:spcPct val="100000"/>
              </a:lnSpc>
              <a:spcBef>
                <a:spcPct val="0"/>
              </a:spcBef>
              <a:spcAft>
                <a:spcPts val="600"/>
              </a:spcAft>
              <a:buClrTx/>
              <a:buSzTx/>
              <a:tabLst/>
            </a:pPr>
            <a:endParaRPr kumimoji="0" lang="en-GB" altLang="en-US" sz="1050" b="0"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endParaRPr>
          </a:p>
        </p:txBody>
      </p:sp>
      <p:sp>
        <p:nvSpPr>
          <p:cNvPr id="17" name="Rectangle 16">
            <a:extLst>
              <a:ext uri="{FF2B5EF4-FFF2-40B4-BE49-F238E27FC236}">
                <a16:creationId xmlns:a16="http://schemas.microsoft.com/office/drawing/2014/main" id="{BDEB58F1-EE67-647A-B8E2-76FFE5036675}"/>
              </a:ext>
            </a:extLst>
          </p:cNvPr>
          <p:cNvSpPr/>
          <p:nvPr/>
        </p:nvSpPr>
        <p:spPr>
          <a:xfrm>
            <a:off x="9296609" y="2875940"/>
            <a:ext cx="2664294" cy="3581744"/>
          </a:xfrm>
          <a:prstGeom prst="rect">
            <a:avLst/>
          </a:prstGeom>
          <a:solidFill>
            <a:srgbClr val="DEE7F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R="0" lvl="0" algn="l" defTabSz="914400" rtl="0" eaLnBrk="0" fontAlgn="base" latinLnBrk="0" hangingPunct="0">
              <a:lnSpc>
                <a:spcPct val="100000"/>
              </a:lnSpc>
              <a:spcBef>
                <a:spcPct val="0"/>
              </a:spcBef>
              <a:spcAft>
                <a:spcPts val="600"/>
              </a:spcAft>
              <a:buClrTx/>
              <a:buSzTx/>
              <a:tabLst/>
            </a:pPr>
            <a:endParaRPr kumimoji="0" lang="en-GB" altLang="en-US" sz="1050" b="0"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endParaRPr>
          </a:p>
        </p:txBody>
      </p:sp>
    </p:spTree>
    <p:extLst>
      <p:ext uri="{BB962C8B-B14F-4D97-AF65-F5344CB8AC3E}">
        <p14:creationId xmlns:p14="http://schemas.microsoft.com/office/powerpoint/2010/main" val="3527915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60C1B8-DB43-FC4E-B244-BFCF6A5EAE0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85B2F25-DAEA-37FB-4FD5-B9D1B9D48211}"/>
              </a:ext>
            </a:extLst>
          </p:cNvPr>
          <p:cNvSpPr/>
          <p:nvPr/>
        </p:nvSpPr>
        <p:spPr>
          <a:xfrm rot="16200000">
            <a:off x="-3161630" y="3161630"/>
            <a:ext cx="6857999" cy="534736"/>
          </a:xfrm>
          <a:prstGeom prst="rect">
            <a:avLst/>
          </a:prstGeom>
          <a:solidFill>
            <a:srgbClr val="3468DD"/>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5EFF53C7-F92B-6981-6EE0-87956875D5DB}"/>
              </a:ext>
            </a:extLst>
          </p:cNvPr>
          <p:cNvSpPr txBox="1"/>
          <p:nvPr/>
        </p:nvSpPr>
        <p:spPr>
          <a:xfrm>
            <a:off x="760687" y="478249"/>
            <a:ext cx="6103882" cy="646331"/>
          </a:xfrm>
          <a:prstGeom prst="rect">
            <a:avLst/>
          </a:prstGeom>
          <a:noFill/>
        </p:spPr>
        <p:txBody>
          <a:bodyPr wrap="square">
            <a:spAutoFit/>
          </a:bodyPr>
          <a:lstStyle/>
          <a:p>
            <a:r>
              <a:rPr lang="en-SG" sz="1800" b="1" dirty="0">
                <a:solidFill>
                  <a:srgbClr val="3168E2"/>
                </a:solidFill>
                <a:latin typeface="Arial" panose="020B0604020202020204" pitchFamily="34" charset="0"/>
                <a:ea typeface="Lato" panose="020F0502020204030203" pitchFamily="34" charset="0"/>
                <a:cs typeface="Arial" panose="020B0604020202020204" pitchFamily="34" charset="0"/>
              </a:rPr>
              <a:t>SECTION 2</a:t>
            </a:r>
          </a:p>
          <a:p>
            <a:r>
              <a:rPr lang="en-SG" sz="1800" b="1" dirty="0">
                <a:latin typeface="Arial" panose="020B0604020202020204" pitchFamily="34" charset="0"/>
                <a:ea typeface="Lato" panose="020F0502020204030203" pitchFamily="34" charset="0"/>
                <a:cs typeface="Arial" panose="020B0604020202020204" pitchFamily="34" charset="0"/>
              </a:rPr>
              <a:t>GENERAL INFORMATION</a:t>
            </a:r>
          </a:p>
        </p:txBody>
      </p:sp>
      <p:sp>
        <p:nvSpPr>
          <p:cNvPr id="14" name="TextBox 13">
            <a:extLst>
              <a:ext uri="{FF2B5EF4-FFF2-40B4-BE49-F238E27FC236}">
                <a16:creationId xmlns:a16="http://schemas.microsoft.com/office/drawing/2014/main" id="{EC31BF62-3CB1-100F-98A9-657B4095C0BD}"/>
              </a:ext>
            </a:extLst>
          </p:cNvPr>
          <p:cNvSpPr txBox="1"/>
          <p:nvPr/>
        </p:nvSpPr>
        <p:spPr>
          <a:xfrm>
            <a:off x="863063" y="1801077"/>
            <a:ext cx="5175129" cy="276999"/>
          </a:xfrm>
          <a:prstGeom prst="rect">
            <a:avLst/>
          </a:prstGeom>
          <a:noFill/>
        </p:spPr>
        <p:txBody>
          <a:bodyPr wrap="square">
            <a:spAutoFit/>
          </a:bodyPr>
          <a:lstStyle/>
          <a:p>
            <a:pPr marR="0" lvl="0" algn="l" defTabSz="914400" rtl="0" eaLnBrk="0" fontAlgn="base" latinLnBrk="0" hangingPunct="0">
              <a:lnSpc>
                <a:spcPct val="100000"/>
              </a:lnSpc>
              <a:spcBef>
                <a:spcPct val="0"/>
              </a:spcBef>
              <a:spcAft>
                <a:spcPts val="600"/>
              </a:spcAft>
              <a:buClrTx/>
              <a:buSzTx/>
              <a:tabLst/>
            </a:pPr>
            <a:r>
              <a:rPr lang="en-US" altLang="en-US" sz="1200" b="1" dirty="0">
                <a:latin typeface="Arial" panose="020B0604020202020204" pitchFamily="34" charset="0"/>
                <a:ea typeface="Lato" panose="020F0502020204030203" pitchFamily="34" charset="0"/>
                <a:cs typeface="Arial" panose="020B0604020202020204" pitchFamily="34" charset="0"/>
              </a:rPr>
              <a:t>2.</a:t>
            </a:r>
            <a:r>
              <a:rPr kumimoji="0" lang="en-US" altLang="en-US" sz="1200" b="1"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rPr>
              <a:t>1 BASIS OF PREPARATION</a:t>
            </a:r>
          </a:p>
        </p:txBody>
      </p:sp>
      <p:sp>
        <p:nvSpPr>
          <p:cNvPr id="15" name="TextBox 14">
            <a:extLst>
              <a:ext uri="{FF2B5EF4-FFF2-40B4-BE49-F238E27FC236}">
                <a16:creationId xmlns:a16="http://schemas.microsoft.com/office/drawing/2014/main" id="{32816489-E0E9-3459-5F97-D782E32C3EE8}"/>
              </a:ext>
            </a:extLst>
          </p:cNvPr>
          <p:cNvSpPr txBox="1"/>
          <p:nvPr/>
        </p:nvSpPr>
        <p:spPr>
          <a:xfrm>
            <a:off x="6438801" y="1801077"/>
            <a:ext cx="5175129" cy="276999"/>
          </a:xfrm>
          <a:prstGeom prst="rect">
            <a:avLst/>
          </a:prstGeom>
          <a:noFill/>
        </p:spPr>
        <p:txBody>
          <a:bodyPr wrap="square">
            <a:spAutoFit/>
          </a:bodyPr>
          <a:lstStyle/>
          <a:p>
            <a:pPr marR="0" lvl="0" algn="l" defTabSz="914400" rtl="0" eaLnBrk="0" fontAlgn="base" latinLnBrk="0" hangingPunct="0">
              <a:lnSpc>
                <a:spcPct val="100000"/>
              </a:lnSpc>
              <a:spcBef>
                <a:spcPct val="0"/>
              </a:spcBef>
              <a:spcAft>
                <a:spcPts val="600"/>
              </a:spcAft>
              <a:buClrTx/>
              <a:buSzTx/>
              <a:tabLst/>
            </a:pPr>
            <a:r>
              <a:rPr lang="en-US" altLang="en-US" sz="1200" b="1" dirty="0">
                <a:latin typeface="Arial" panose="020B0604020202020204" pitchFamily="34" charset="0"/>
                <a:ea typeface="Lato" panose="020F0502020204030203" pitchFamily="34" charset="0"/>
                <a:cs typeface="Arial" panose="020B0604020202020204" pitchFamily="34" charset="0"/>
              </a:rPr>
              <a:t>2.2 </a:t>
            </a:r>
            <a:r>
              <a:rPr lang="en-SG" sz="1200" b="1" dirty="0">
                <a:latin typeface="Arial" panose="020B0604020202020204" pitchFamily="34" charset="0"/>
                <a:ea typeface="Lato" panose="020F0502020204030203" pitchFamily="34" charset="0"/>
                <a:cs typeface="Arial" panose="020B0604020202020204" pitchFamily="34" charset="0"/>
              </a:rPr>
              <a:t>VALUE CHAIN AND IMPACTS</a:t>
            </a:r>
            <a:endParaRPr kumimoji="0" lang="en-US" altLang="en-US" sz="1200" b="1"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endParaRPr>
          </a:p>
        </p:txBody>
      </p:sp>
      <p:sp>
        <p:nvSpPr>
          <p:cNvPr id="16" name="Rectangle 15">
            <a:extLst>
              <a:ext uri="{FF2B5EF4-FFF2-40B4-BE49-F238E27FC236}">
                <a16:creationId xmlns:a16="http://schemas.microsoft.com/office/drawing/2014/main" id="{CD0B89DE-5A8A-1F39-E5BE-05863FD50B21}"/>
              </a:ext>
            </a:extLst>
          </p:cNvPr>
          <p:cNvSpPr/>
          <p:nvPr/>
        </p:nvSpPr>
        <p:spPr>
          <a:xfrm>
            <a:off x="863064" y="2078077"/>
            <a:ext cx="5175129" cy="175975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R="0" lvl="0" algn="l" defTabSz="914400" rtl="0" eaLnBrk="0" fontAlgn="base" latinLnBrk="0" hangingPunct="0">
              <a:lnSpc>
                <a:spcPct val="100000"/>
              </a:lnSpc>
              <a:spcBef>
                <a:spcPct val="0"/>
              </a:spcBef>
              <a:spcAft>
                <a:spcPts val="600"/>
              </a:spcAft>
              <a:buClrTx/>
              <a:buSzTx/>
              <a:tabLst/>
            </a:pPr>
            <a:r>
              <a:rPr lang="en-GB" sz="1100" dirty="0">
                <a:solidFill>
                  <a:schemeClr val="tx1"/>
                </a:solidFill>
                <a:latin typeface="Arial" panose="020B0604020202020204" pitchFamily="34" charset="0"/>
                <a:ea typeface="Lato" panose="020F0502020204030203" pitchFamily="34" charset="0"/>
                <a:cs typeface="Arial" panose="020B0604020202020204" pitchFamily="34" charset="0"/>
              </a:rPr>
              <a:t>Our sustainability statements are prepared in accordance with the Australian Sustainability Reporting Standards (ASRS) and aligned with global frameworks including the Task Force on Climate-related Financial Disclosures (TCFD). We've conducted a comprehensive assessment of all data points, classifying them as either material based on our double materiality assessment, or of strategic importance. Where historical data is unavailable or metrics are being disclosed for the first time, we've indicated this with appropriate annotations. Data points have been consistently applied across all reporting periods where possible.</a:t>
            </a:r>
            <a:endParaRPr kumimoji="0" lang="en-GB" altLang="en-US" sz="1100" b="0"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endParaRPr>
          </a:p>
        </p:txBody>
      </p:sp>
      <p:sp>
        <p:nvSpPr>
          <p:cNvPr id="17" name="Rectangle 16">
            <a:extLst>
              <a:ext uri="{FF2B5EF4-FFF2-40B4-BE49-F238E27FC236}">
                <a16:creationId xmlns:a16="http://schemas.microsoft.com/office/drawing/2014/main" id="{A76816F7-460F-AEC0-CE42-13A3752A478D}"/>
              </a:ext>
            </a:extLst>
          </p:cNvPr>
          <p:cNvSpPr/>
          <p:nvPr/>
        </p:nvSpPr>
        <p:spPr>
          <a:xfrm>
            <a:off x="6438802" y="2078076"/>
            <a:ext cx="5175129" cy="175975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R="0" lvl="0" algn="l" defTabSz="914400" rtl="0" eaLnBrk="0" fontAlgn="base" latinLnBrk="0" hangingPunct="0">
              <a:lnSpc>
                <a:spcPct val="100000"/>
              </a:lnSpc>
              <a:spcBef>
                <a:spcPct val="0"/>
              </a:spcBef>
              <a:spcAft>
                <a:spcPts val="600"/>
              </a:spcAft>
              <a:buClrTx/>
              <a:buSzTx/>
              <a:tabLst/>
            </a:pPr>
            <a:r>
              <a:rPr lang="en-GB" sz="1050" dirty="0">
                <a:solidFill>
                  <a:schemeClr val="tx1"/>
                </a:solidFill>
                <a:latin typeface="Arial" panose="020B0604020202020204" pitchFamily="34" charset="0"/>
                <a:ea typeface="Lato" panose="020F0502020204030203" pitchFamily="34" charset="0"/>
                <a:cs typeface="Arial" panose="020B0604020202020204" pitchFamily="34" charset="0"/>
              </a:rPr>
              <a:t>We apply a holistic approach to understanding our sustainability impacts across the entire value chain, from raw material sourcing through production, distribution, use, and end-of-life management. Our assessment identifies both upstream impacts (including scope 3 emissions from suppliers) and downstream impacts (including product lifecycle considerations). We've mapped these impacts against the UN Sustainable Development Goals to provide a comprehensive understanding of where our business activities create positive contributions or potential negative consequences that require mitigation strategies.</a:t>
            </a:r>
            <a:endParaRPr kumimoji="0" lang="en-GB" altLang="en-US" sz="1050" b="0"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endParaRPr>
          </a:p>
        </p:txBody>
      </p:sp>
      <p:sp>
        <p:nvSpPr>
          <p:cNvPr id="18" name="TextBox 17">
            <a:extLst>
              <a:ext uri="{FF2B5EF4-FFF2-40B4-BE49-F238E27FC236}">
                <a16:creationId xmlns:a16="http://schemas.microsoft.com/office/drawing/2014/main" id="{C2FDF8A7-E445-70CA-A0E5-7ED6CA6463CA}"/>
              </a:ext>
            </a:extLst>
          </p:cNvPr>
          <p:cNvSpPr txBox="1"/>
          <p:nvPr/>
        </p:nvSpPr>
        <p:spPr>
          <a:xfrm>
            <a:off x="863063" y="4223712"/>
            <a:ext cx="5175129" cy="276999"/>
          </a:xfrm>
          <a:prstGeom prst="rect">
            <a:avLst/>
          </a:prstGeom>
          <a:noFill/>
        </p:spPr>
        <p:txBody>
          <a:bodyPr wrap="square">
            <a:spAutoFit/>
          </a:bodyPr>
          <a:lstStyle/>
          <a:p>
            <a:pPr marR="0" lvl="0" algn="l" defTabSz="914400" rtl="0" eaLnBrk="0" fontAlgn="base" latinLnBrk="0" hangingPunct="0">
              <a:lnSpc>
                <a:spcPct val="100000"/>
              </a:lnSpc>
              <a:spcBef>
                <a:spcPct val="0"/>
              </a:spcBef>
              <a:spcAft>
                <a:spcPts val="600"/>
              </a:spcAft>
              <a:buClrTx/>
              <a:buSzTx/>
              <a:tabLst/>
            </a:pPr>
            <a:r>
              <a:rPr kumimoji="0" lang="en-US" altLang="en-US" sz="1200" b="1"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rPr>
              <a:t>2.3 </a:t>
            </a:r>
            <a:r>
              <a:rPr lang="en-SG" sz="1200" b="1" dirty="0">
                <a:latin typeface="Arial" panose="020B0604020202020204" pitchFamily="34" charset="0"/>
                <a:ea typeface="Lato" panose="020F0502020204030203" pitchFamily="34" charset="0"/>
                <a:cs typeface="Arial" panose="020B0604020202020204" pitchFamily="34" charset="0"/>
              </a:rPr>
              <a:t>DOUBLE MATERIALITY ASSESSMENT</a:t>
            </a:r>
            <a:endParaRPr kumimoji="0" lang="en-US" altLang="en-US" sz="1200" b="1"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endParaRPr>
          </a:p>
        </p:txBody>
      </p:sp>
      <p:sp>
        <p:nvSpPr>
          <p:cNvPr id="19" name="TextBox 18">
            <a:extLst>
              <a:ext uri="{FF2B5EF4-FFF2-40B4-BE49-F238E27FC236}">
                <a16:creationId xmlns:a16="http://schemas.microsoft.com/office/drawing/2014/main" id="{E997A9EA-7C34-1EE2-E4F8-E2C0A1CCA2B1}"/>
              </a:ext>
            </a:extLst>
          </p:cNvPr>
          <p:cNvSpPr txBox="1"/>
          <p:nvPr/>
        </p:nvSpPr>
        <p:spPr>
          <a:xfrm>
            <a:off x="6438801" y="4223712"/>
            <a:ext cx="5175129" cy="276999"/>
          </a:xfrm>
          <a:prstGeom prst="rect">
            <a:avLst/>
          </a:prstGeom>
          <a:noFill/>
        </p:spPr>
        <p:txBody>
          <a:bodyPr wrap="square">
            <a:spAutoFit/>
          </a:bodyPr>
          <a:lstStyle/>
          <a:p>
            <a:pPr marR="0" lvl="0" algn="l" defTabSz="914400" rtl="0" eaLnBrk="0" fontAlgn="base" latinLnBrk="0" hangingPunct="0">
              <a:lnSpc>
                <a:spcPct val="100000"/>
              </a:lnSpc>
              <a:spcBef>
                <a:spcPct val="0"/>
              </a:spcBef>
              <a:spcAft>
                <a:spcPts val="600"/>
              </a:spcAft>
              <a:buClrTx/>
              <a:buSzTx/>
              <a:tabLst/>
            </a:pPr>
            <a:r>
              <a:rPr lang="en-SG" sz="1200" b="1" dirty="0">
                <a:latin typeface="Arial" panose="020B0604020202020204" pitchFamily="34" charset="0"/>
                <a:ea typeface="Lato" panose="020F0502020204030203" pitchFamily="34" charset="0"/>
                <a:cs typeface="Arial" panose="020B0604020202020204" pitchFamily="34" charset="0"/>
              </a:rPr>
              <a:t>2.4 MATERIAL SUSTAINABILITY MATTERS</a:t>
            </a:r>
            <a:endParaRPr kumimoji="0" lang="en-US" altLang="en-US" sz="1200" b="1"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endParaRPr>
          </a:p>
        </p:txBody>
      </p:sp>
      <p:sp>
        <p:nvSpPr>
          <p:cNvPr id="20" name="Rectangle 19">
            <a:extLst>
              <a:ext uri="{FF2B5EF4-FFF2-40B4-BE49-F238E27FC236}">
                <a16:creationId xmlns:a16="http://schemas.microsoft.com/office/drawing/2014/main" id="{95C0293D-356A-A9C4-9CDB-BE448DA07D50}"/>
              </a:ext>
            </a:extLst>
          </p:cNvPr>
          <p:cNvSpPr/>
          <p:nvPr/>
        </p:nvSpPr>
        <p:spPr>
          <a:xfrm>
            <a:off x="863064" y="4500712"/>
            <a:ext cx="5175129" cy="175975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R="0" lvl="0" algn="l" defTabSz="914400" rtl="0" eaLnBrk="0" fontAlgn="base" latinLnBrk="0" hangingPunct="0">
              <a:lnSpc>
                <a:spcPct val="100000"/>
              </a:lnSpc>
              <a:spcBef>
                <a:spcPct val="0"/>
              </a:spcBef>
              <a:spcAft>
                <a:spcPts val="600"/>
              </a:spcAft>
              <a:buClrTx/>
              <a:buSzTx/>
              <a:tabLst/>
            </a:pPr>
            <a:r>
              <a:rPr lang="en-GB" sz="1050" dirty="0">
                <a:solidFill>
                  <a:schemeClr val="tx1"/>
                </a:solidFill>
                <a:latin typeface="Arial" panose="020B0604020202020204" pitchFamily="34" charset="0"/>
                <a:ea typeface="Lato" panose="020F0502020204030203" pitchFamily="34" charset="0"/>
                <a:cs typeface="Arial" panose="020B0604020202020204" pitchFamily="34" charset="0"/>
              </a:rPr>
              <a:t>Our double materiality assessment evaluates sustainability topics from two critical perspectives: their potential financial impact on our business operations, and our impact on environment, society, and economy. This dual assessment follows the Australian Sustainability Reporting Standards methodology and includes extensive stakeholder engagement to identify and prioritize issues. The assessment is reviewed annually to ensure emerging issues are captured. For each material topic, we've evaluated both current impacts and forward-looking considerations over short, medium, and long-term horizons.</a:t>
            </a:r>
            <a:endParaRPr kumimoji="0" lang="en-GB" altLang="en-US" sz="1050" b="0"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endParaRPr>
          </a:p>
        </p:txBody>
      </p:sp>
      <p:sp>
        <p:nvSpPr>
          <p:cNvPr id="21" name="Rectangle 20">
            <a:extLst>
              <a:ext uri="{FF2B5EF4-FFF2-40B4-BE49-F238E27FC236}">
                <a16:creationId xmlns:a16="http://schemas.microsoft.com/office/drawing/2014/main" id="{D154A3B4-3100-989D-9370-6CED392225ED}"/>
              </a:ext>
            </a:extLst>
          </p:cNvPr>
          <p:cNvSpPr/>
          <p:nvPr/>
        </p:nvSpPr>
        <p:spPr>
          <a:xfrm>
            <a:off x="6438802" y="4500711"/>
            <a:ext cx="5175129" cy="175975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R="0" lvl="0" algn="l" defTabSz="914400" rtl="0" eaLnBrk="0" fontAlgn="base" latinLnBrk="0" hangingPunct="0">
              <a:lnSpc>
                <a:spcPct val="100000"/>
              </a:lnSpc>
              <a:spcBef>
                <a:spcPct val="0"/>
              </a:spcBef>
              <a:spcAft>
                <a:spcPts val="600"/>
              </a:spcAft>
              <a:buClrTx/>
              <a:buSzTx/>
              <a:tabLst/>
            </a:pPr>
            <a:r>
              <a:rPr lang="en-GB" sz="1050" dirty="0">
                <a:solidFill>
                  <a:schemeClr val="tx1"/>
                </a:solidFill>
                <a:latin typeface="Arial" panose="020B0604020202020204" pitchFamily="34" charset="0"/>
                <a:ea typeface="Lato" panose="020F0502020204030203" pitchFamily="34" charset="0"/>
                <a:cs typeface="Arial" panose="020B0604020202020204" pitchFamily="34" charset="0"/>
              </a:rPr>
              <a:t>Based on our double materiality assessment, we've identified the following sustainability matters as material to our business: climate change and emissions reduction, resource efficiency and circular economy, sustainable sourcing and supply chain management, and diversity and inclusion. For each matter, we've developed specific targets, metrics, and management approaches in accordance with ASRS disclosure requirements. Performance data is presented with baseline comparisons, and where applicable, we've aligned reporting with sector-specific sustainability metrics to enable benchmarking.</a:t>
            </a:r>
            <a:endParaRPr kumimoji="0" lang="en-GB" altLang="en-US" sz="1050" b="0"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endParaRPr>
          </a:p>
        </p:txBody>
      </p:sp>
    </p:spTree>
    <p:extLst>
      <p:ext uri="{BB962C8B-B14F-4D97-AF65-F5344CB8AC3E}">
        <p14:creationId xmlns:p14="http://schemas.microsoft.com/office/powerpoint/2010/main" val="2290434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EEDA47-97DF-8CF2-5A13-E7E85080AD4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898CB8D-58D0-82B2-BBF3-F31C579C5CF8}"/>
              </a:ext>
            </a:extLst>
          </p:cNvPr>
          <p:cNvSpPr/>
          <p:nvPr/>
        </p:nvSpPr>
        <p:spPr>
          <a:xfrm rot="16200000">
            <a:off x="-3161630" y="3161630"/>
            <a:ext cx="6857999" cy="534736"/>
          </a:xfrm>
          <a:prstGeom prst="rect">
            <a:avLst/>
          </a:prstGeom>
          <a:solidFill>
            <a:srgbClr val="3468DD"/>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C37A3913-1190-4AC1-EFF9-92CD270BE399}"/>
              </a:ext>
            </a:extLst>
          </p:cNvPr>
          <p:cNvSpPr txBox="1"/>
          <p:nvPr/>
        </p:nvSpPr>
        <p:spPr>
          <a:xfrm>
            <a:off x="760687" y="478249"/>
            <a:ext cx="6103882" cy="646331"/>
          </a:xfrm>
          <a:prstGeom prst="rect">
            <a:avLst/>
          </a:prstGeom>
          <a:noFill/>
        </p:spPr>
        <p:txBody>
          <a:bodyPr wrap="square">
            <a:spAutoFit/>
          </a:bodyPr>
          <a:lstStyle/>
          <a:p>
            <a:r>
              <a:rPr lang="en-SG" sz="1800" b="1" dirty="0">
                <a:solidFill>
                  <a:srgbClr val="3168E2"/>
                </a:solidFill>
                <a:latin typeface="Arial" panose="020B0604020202020204" pitchFamily="34" charset="0"/>
                <a:ea typeface="Lato" panose="020F0502020204030203" pitchFamily="34" charset="0"/>
                <a:cs typeface="Arial" panose="020B0604020202020204" pitchFamily="34" charset="0"/>
              </a:rPr>
              <a:t>SECTION 3</a:t>
            </a:r>
          </a:p>
          <a:p>
            <a:r>
              <a:rPr lang="en-SG" sz="1800" b="1" dirty="0">
                <a:latin typeface="Arial" panose="020B0604020202020204" pitchFamily="34" charset="0"/>
                <a:ea typeface="Lato" panose="020F0502020204030203" pitchFamily="34" charset="0"/>
                <a:cs typeface="Arial" panose="020B0604020202020204" pitchFamily="34" charset="0"/>
              </a:rPr>
              <a:t>GOVERNANCE</a:t>
            </a:r>
          </a:p>
        </p:txBody>
      </p:sp>
      <p:sp>
        <p:nvSpPr>
          <p:cNvPr id="2" name="TextBox 1">
            <a:extLst>
              <a:ext uri="{FF2B5EF4-FFF2-40B4-BE49-F238E27FC236}">
                <a16:creationId xmlns:a16="http://schemas.microsoft.com/office/drawing/2014/main" id="{C9BF9797-D66F-5FB6-A978-2C0B506628C7}"/>
              </a:ext>
            </a:extLst>
          </p:cNvPr>
          <p:cNvSpPr txBox="1"/>
          <p:nvPr/>
        </p:nvSpPr>
        <p:spPr>
          <a:xfrm>
            <a:off x="807984" y="3448600"/>
            <a:ext cx="2205958" cy="276999"/>
          </a:xfrm>
          <a:prstGeom prst="rect">
            <a:avLst/>
          </a:prstGeom>
          <a:noFill/>
        </p:spPr>
        <p:txBody>
          <a:bodyPr wrap="square">
            <a:spAutoFit/>
          </a:bodyPr>
          <a:lstStyle/>
          <a:p>
            <a:pPr marR="0" lvl="0" algn="l" defTabSz="914400" rtl="0" eaLnBrk="0" fontAlgn="base" latinLnBrk="0" hangingPunct="0">
              <a:lnSpc>
                <a:spcPct val="100000"/>
              </a:lnSpc>
              <a:spcBef>
                <a:spcPct val="0"/>
              </a:spcBef>
              <a:spcAft>
                <a:spcPts val="600"/>
              </a:spcAft>
              <a:buClrTx/>
              <a:buSzTx/>
              <a:tabLst/>
            </a:pPr>
            <a:r>
              <a:rPr lang="en-US" altLang="en-US" sz="1200" b="1" dirty="0">
                <a:latin typeface="Arial" panose="020B0604020202020204" pitchFamily="34" charset="0"/>
                <a:ea typeface="Lato" panose="020F0502020204030203" pitchFamily="34" charset="0"/>
                <a:cs typeface="Arial" panose="020B0604020202020204" pitchFamily="34" charset="0"/>
              </a:rPr>
              <a:t>3.1 RESPONSIBILITIES</a:t>
            </a:r>
            <a:endParaRPr kumimoji="0" lang="en-US" altLang="en-US" sz="1200" b="1"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endParaRPr>
          </a:p>
        </p:txBody>
      </p:sp>
      <p:sp>
        <p:nvSpPr>
          <p:cNvPr id="7" name="Rectangle 6">
            <a:extLst>
              <a:ext uri="{FF2B5EF4-FFF2-40B4-BE49-F238E27FC236}">
                <a16:creationId xmlns:a16="http://schemas.microsoft.com/office/drawing/2014/main" id="{83DA558B-632F-3F65-37EB-B6FB38DC5493}"/>
              </a:ext>
            </a:extLst>
          </p:cNvPr>
          <p:cNvSpPr/>
          <p:nvPr/>
        </p:nvSpPr>
        <p:spPr>
          <a:xfrm>
            <a:off x="873574" y="3731172"/>
            <a:ext cx="2699943" cy="246961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eaLnBrk="0" fontAlgn="base" hangingPunct="0">
              <a:spcBef>
                <a:spcPct val="0"/>
              </a:spcBef>
              <a:spcAft>
                <a:spcPts val="600"/>
              </a:spcAft>
            </a:pPr>
            <a:r>
              <a:rPr lang="en-GB" sz="1050" dirty="0">
                <a:solidFill>
                  <a:schemeClr val="tx1"/>
                </a:solidFill>
                <a:latin typeface="Arial" panose="020B0604020202020204" pitchFamily="34" charset="0"/>
                <a:ea typeface="Lato" panose="020F0502020204030203" pitchFamily="34" charset="0"/>
                <a:cs typeface="Arial" panose="020B0604020202020204" pitchFamily="34" charset="0"/>
              </a:rPr>
              <a:t>The Board of Directors maintains ultimate oversight of our sustainability strategy through the dedicated Sustainability and Risk Committee, which meets quarterly to review performance and approve strategic initiatives. This Committee is chaired by an independent director with extensive environmental expertise and includes three additional non-executive directors. The full Board receives comprehensive sustainability updates biannually, ensuring enterprise-wide accountability for our climate commitments and other material sustainability matters.</a:t>
            </a:r>
            <a:endParaRPr kumimoji="0" lang="en-GB" altLang="en-US" sz="1050" b="0"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endParaRPr>
          </a:p>
        </p:txBody>
      </p:sp>
      <p:sp>
        <p:nvSpPr>
          <p:cNvPr id="8" name="Rectangle 7">
            <a:extLst>
              <a:ext uri="{FF2B5EF4-FFF2-40B4-BE49-F238E27FC236}">
                <a16:creationId xmlns:a16="http://schemas.microsoft.com/office/drawing/2014/main" id="{DF77B1D7-A755-174B-AAA2-79A92E3BBE9A}"/>
              </a:ext>
            </a:extLst>
          </p:cNvPr>
          <p:cNvSpPr/>
          <p:nvPr/>
        </p:nvSpPr>
        <p:spPr>
          <a:xfrm>
            <a:off x="3674581" y="3725599"/>
            <a:ext cx="2699943" cy="246961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eaLnBrk="0" fontAlgn="base" hangingPunct="0">
              <a:spcBef>
                <a:spcPct val="0"/>
              </a:spcBef>
              <a:spcAft>
                <a:spcPts val="600"/>
              </a:spcAft>
            </a:pPr>
            <a:r>
              <a:rPr lang="en-GB" sz="1050" dirty="0">
                <a:solidFill>
                  <a:schemeClr val="tx1"/>
                </a:solidFill>
                <a:latin typeface="Arial" panose="020B0604020202020204" pitchFamily="34" charset="0"/>
                <a:ea typeface="Lato" panose="020F0502020204030203" pitchFamily="34" charset="0"/>
                <a:cs typeface="Arial" panose="020B0604020202020204" pitchFamily="34" charset="0"/>
              </a:rPr>
              <a:t>Our governance bodies undergo regular climate capability assessments to identify skill gaps, with all Board members completing specialized climate risk and opportunity training during this reporting period. Executive leadership participated in scenario analysis workshops facilitated by external climate experts, enhancing their capacity to evaluate transition and physical climate risks. We've established minimum climate competency requirements for all Board and committee members, supported by ongoing professional development opportunities.</a:t>
            </a:r>
            <a:endParaRPr kumimoji="0" lang="en-GB" altLang="en-US" sz="1050" b="0"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endParaRPr>
          </a:p>
        </p:txBody>
      </p:sp>
      <p:sp>
        <p:nvSpPr>
          <p:cNvPr id="9" name="Rectangle 8">
            <a:extLst>
              <a:ext uri="{FF2B5EF4-FFF2-40B4-BE49-F238E27FC236}">
                <a16:creationId xmlns:a16="http://schemas.microsoft.com/office/drawing/2014/main" id="{30E8EB60-0ABB-EBE6-E7D3-7CC4DCB07249}"/>
              </a:ext>
            </a:extLst>
          </p:cNvPr>
          <p:cNvSpPr/>
          <p:nvPr/>
        </p:nvSpPr>
        <p:spPr>
          <a:xfrm>
            <a:off x="6475588" y="3720026"/>
            <a:ext cx="2699943" cy="246961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eaLnBrk="0" fontAlgn="base" hangingPunct="0">
              <a:spcBef>
                <a:spcPct val="0"/>
              </a:spcBef>
              <a:spcAft>
                <a:spcPts val="600"/>
              </a:spcAft>
            </a:pPr>
            <a:r>
              <a:rPr lang="en-GB" sz="1050" dirty="0">
                <a:solidFill>
                  <a:schemeClr val="tx1"/>
                </a:solidFill>
                <a:latin typeface="Arial" panose="020B0604020202020204" pitchFamily="34" charset="0"/>
                <a:ea typeface="Lato" panose="020F0502020204030203" pitchFamily="34" charset="0"/>
                <a:cs typeface="Arial" panose="020B0604020202020204" pitchFamily="34" charset="0"/>
              </a:rPr>
              <a:t>Day-to-day implementation of our climate strategy is led by our Chief Sustainability Officer, who reports directly to the CEO and chairs our cross-functional Climate Action Working Group. Robust climate controls include quarterly emissions tracking, climate risk assessments integrated into major investment decisions, and supplier engagement processes. Our management approach incorporates science-based targets with clear accountability mechanisms, including climate performance metrics in executive compensation frameworks.</a:t>
            </a:r>
            <a:endParaRPr kumimoji="0" lang="en-GB" altLang="en-US" sz="1050" b="0"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endParaRPr>
          </a:p>
        </p:txBody>
      </p:sp>
      <p:sp>
        <p:nvSpPr>
          <p:cNvPr id="10" name="Rectangle 9">
            <a:extLst>
              <a:ext uri="{FF2B5EF4-FFF2-40B4-BE49-F238E27FC236}">
                <a16:creationId xmlns:a16="http://schemas.microsoft.com/office/drawing/2014/main" id="{0027464E-8016-056F-9408-70648FE4A100}"/>
              </a:ext>
            </a:extLst>
          </p:cNvPr>
          <p:cNvSpPr/>
          <p:nvPr/>
        </p:nvSpPr>
        <p:spPr>
          <a:xfrm>
            <a:off x="9276595" y="3714453"/>
            <a:ext cx="2699943" cy="246961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eaLnBrk="0" fontAlgn="base" hangingPunct="0">
              <a:spcBef>
                <a:spcPct val="0"/>
              </a:spcBef>
              <a:spcAft>
                <a:spcPts val="600"/>
              </a:spcAft>
            </a:pPr>
            <a:r>
              <a:rPr lang="en-GB" sz="1050" dirty="0">
                <a:solidFill>
                  <a:schemeClr val="tx1"/>
                </a:solidFill>
                <a:latin typeface="Arial" panose="020B0604020202020204" pitchFamily="34" charset="0"/>
                <a:ea typeface="Lato" panose="020F0502020204030203" pitchFamily="34" charset="0"/>
                <a:cs typeface="Arial" panose="020B0604020202020204" pitchFamily="34" charset="0"/>
              </a:rPr>
              <a:t>The Sustainability and Risk Committee convened six times during the reporting period, with climate-related matters featuring on the agenda at each meeting. Two dedicated climate strategy sessions were held involving the full Board, focusing on decarbonization pathways and climate scenario analysis outcomes. The Executive Climate Working Group met monthly to monitor progress against targets and address emerging regulatory developments.</a:t>
            </a:r>
            <a:endParaRPr kumimoji="0" lang="en-GB" altLang="en-US" sz="1050" b="0"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endParaRPr>
          </a:p>
        </p:txBody>
      </p:sp>
      <p:sp>
        <p:nvSpPr>
          <p:cNvPr id="12" name="TextBox 11">
            <a:extLst>
              <a:ext uri="{FF2B5EF4-FFF2-40B4-BE49-F238E27FC236}">
                <a16:creationId xmlns:a16="http://schemas.microsoft.com/office/drawing/2014/main" id="{CF81B2D4-D3AE-550B-8AB6-C5156B350F5D}"/>
              </a:ext>
            </a:extLst>
          </p:cNvPr>
          <p:cNvSpPr txBox="1"/>
          <p:nvPr/>
        </p:nvSpPr>
        <p:spPr>
          <a:xfrm>
            <a:off x="807984" y="1405023"/>
            <a:ext cx="11168554" cy="276999"/>
          </a:xfrm>
          <a:prstGeom prst="rect">
            <a:avLst/>
          </a:prstGeom>
          <a:noFill/>
        </p:spPr>
        <p:txBody>
          <a:bodyPr wrap="square">
            <a:spAutoFit/>
          </a:bodyPr>
          <a:lstStyle/>
          <a:p>
            <a:pPr algn="ctr"/>
            <a:r>
              <a:rPr lang="en-US" altLang="en-US" sz="1200" b="1" dirty="0">
                <a:latin typeface="Arial" panose="020B0604020202020204" pitchFamily="34" charset="0"/>
                <a:ea typeface="Lato" panose="020F0502020204030203" pitchFamily="34" charset="0"/>
                <a:cs typeface="Arial" panose="020B0604020202020204" pitchFamily="34" charset="0"/>
              </a:rPr>
              <a:t>BOARD OF DIRECTORS</a:t>
            </a:r>
            <a:endParaRPr lang="en-SG" sz="1200" dirty="0">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1341F164-8D78-A4C3-33A0-200B4DC1F2A9}"/>
              </a:ext>
            </a:extLst>
          </p:cNvPr>
          <p:cNvSpPr txBox="1"/>
          <p:nvPr/>
        </p:nvSpPr>
        <p:spPr>
          <a:xfrm>
            <a:off x="3639107" y="3448600"/>
            <a:ext cx="2205958" cy="276999"/>
          </a:xfrm>
          <a:prstGeom prst="rect">
            <a:avLst/>
          </a:prstGeom>
          <a:noFill/>
        </p:spPr>
        <p:txBody>
          <a:bodyPr wrap="square">
            <a:spAutoFit/>
          </a:bodyPr>
          <a:lstStyle/>
          <a:p>
            <a:pPr marR="0" lvl="0" algn="l" defTabSz="914400" rtl="0" eaLnBrk="0" fontAlgn="base" latinLnBrk="0" hangingPunct="0">
              <a:lnSpc>
                <a:spcPct val="100000"/>
              </a:lnSpc>
              <a:spcBef>
                <a:spcPct val="0"/>
              </a:spcBef>
              <a:spcAft>
                <a:spcPts val="600"/>
              </a:spcAft>
              <a:buClrTx/>
              <a:buSzTx/>
              <a:tabLst/>
            </a:pPr>
            <a:r>
              <a:rPr lang="en-US" altLang="en-US" sz="1200" b="1" dirty="0">
                <a:latin typeface="Arial" panose="020B0604020202020204" pitchFamily="34" charset="0"/>
                <a:ea typeface="Lato" panose="020F0502020204030203" pitchFamily="34" charset="0"/>
                <a:cs typeface="Arial" panose="020B0604020202020204" pitchFamily="34" charset="0"/>
              </a:rPr>
              <a:t>3.2 CLIMATE TRAINING</a:t>
            </a:r>
            <a:endParaRPr kumimoji="0" lang="en-US" altLang="en-US" sz="1200" b="1"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endParaRPr>
          </a:p>
        </p:txBody>
      </p:sp>
      <p:sp>
        <p:nvSpPr>
          <p:cNvPr id="22" name="TextBox 21">
            <a:extLst>
              <a:ext uri="{FF2B5EF4-FFF2-40B4-BE49-F238E27FC236}">
                <a16:creationId xmlns:a16="http://schemas.microsoft.com/office/drawing/2014/main" id="{57B8BAEA-72AF-AD1F-2C3A-932764F8B285}"/>
              </a:ext>
            </a:extLst>
          </p:cNvPr>
          <p:cNvSpPr txBox="1"/>
          <p:nvPr/>
        </p:nvSpPr>
        <p:spPr>
          <a:xfrm>
            <a:off x="6470230" y="3448600"/>
            <a:ext cx="2205958" cy="276999"/>
          </a:xfrm>
          <a:prstGeom prst="rect">
            <a:avLst/>
          </a:prstGeom>
          <a:noFill/>
        </p:spPr>
        <p:txBody>
          <a:bodyPr wrap="square">
            <a:spAutoFit/>
          </a:bodyPr>
          <a:lstStyle/>
          <a:p>
            <a:pPr marR="0" lvl="0" algn="l" defTabSz="914400" rtl="0" eaLnBrk="0" fontAlgn="base" latinLnBrk="0" hangingPunct="0">
              <a:lnSpc>
                <a:spcPct val="100000"/>
              </a:lnSpc>
              <a:spcBef>
                <a:spcPct val="0"/>
              </a:spcBef>
              <a:spcAft>
                <a:spcPts val="600"/>
              </a:spcAft>
              <a:buClrTx/>
              <a:buSzTx/>
              <a:tabLst/>
            </a:pPr>
            <a:r>
              <a:rPr lang="en-US" altLang="en-US" sz="1200" b="1" dirty="0">
                <a:latin typeface="Arial" panose="020B0604020202020204" pitchFamily="34" charset="0"/>
                <a:ea typeface="Lato" panose="020F0502020204030203" pitchFamily="34" charset="0"/>
                <a:cs typeface="Arial" panose="020B0604020202020204" pitchFamily="34" charset="0"/>
              </a:rPr>
              <a:t>3.3 CLIMATE TRAINING</a:t>
            </a:r>
            <a:endParaRPr kumimoji="0" lang="en-US" altLang="en-US" sz="1200" b="1"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endParaRPr>
          </a:p>
        </p:txBody>
      </p:sp>
      <p:sp>
        <p:nvSpPr>
          <p:cNvPr id="23" name="TextBox 22">
            <a:extLst>
              <a:ext uri="{FF2B5EF4-FFF2-40B4-BE49-F238E27FC236}">
                <a16:creationId xmlns:a16="http://schemas.microsoft.com/office/drawing/2014/main" id="{51EC160F-C138-10F4-7B0B-629C1DD51E6C}"/>
              </a:ext>
            </a:extLst>
          </p:cNvPr>
          <p:cNvSpPr txBox="1"/>
          <p:nvPr/>
        </p:nvSpPr>
        <p:spPr>
          <a:xfrm>
            <a:off x="9276594" y="3448600"/>
            <a:ext cx="2621115" cy="276999"/>
          </a:xfrm>
          <a:prstGeom prst="rect">
            <a:avLst/>
          </a:prstGeom>
          <a:noFill/>
        </p:spPr>
        <p:txBody>
          <a:bodyPr wrap="square">
            <a:spAutoFit/>
          </a:bodyPr>
          <a:lstStyle/>
          <a:p>
            <a:pPr marR="0" lvl="0" algn="l" defTabSz="914400" rtl="0" eaLnBrk="0" fontAlgn="base" latinLnBrk="0" hangingPunct="0">
              <a:lnSpc>
                <a:spcPct val="100000"/>
              </a:lnSpc>
              <a:spcBef>
                <a:spcPct val="0"/>
              </a:spcBef>
              <a:spcAft>
                <a:spcPts val="600"/>
              </a:spcAft>
              <a:buClrTx/>
              <a:buSzTx/>
              <a:tabLst/>
            </a:pPr>
            <a:r>
              <a:rPr kumimoji="0" lang="en-US" altLang="en-US" sz="1200" b="1"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rPr>
              <a:t>3.4 </a:t>
            </a:r>
            <a:r>
              <a:rPr lang="en-US" altLang="en-US" sz="1200" b="1" dirty="0">
                <a:latin typeface="Arial" panose="020B0604020202020204" pitchFamily="34" charset="0"/>
                <a:ea typeface="Lato" panose="020F0502020204030203" pitchFamily="34" charset="0"/>
                <a:cs typeface="Arial" panose="020B0604020202020204" pitchFamily="34" charset="0"/>
              </a:rPr>
              <a:t>GOVERNANCE MEETINGS</a:t>
            </a:r>
            <a:endParaRPr kumimoji="0" lang="en-US" altLang="en-US" sz="1200" b="1"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endParaRPr>
          </a:p>
        </p:txBody>
      </p:sp>
      <p:sp>
        <p:nvSpPr>
          <p:cNvPr id="24" name="Oval 23">
            <a:extLst>
              <a:ext uri="{FF2B5EF4-FFF2-40B4-BE49-F238E27FC236}">
                <a16:creationId xmlns:a16="http://schemas.microsoft.com/office/drawing/2014/main" id="{EBA8866A-D81B-79D1-7CEF-EAD5F40E77F8}"/>
              </a:ext>
            </a:extLst>
          </p:cNvPr>
          <p:cNvSpPr/>
          <p:nvPr/>
        </p:nvSpPr>
        <p:spPr>
          <a:xfrm>
            <a:off x="1120641" y="1892847"/>
            <a:ext cx="1080000" cy="1080000"/>
          </a:xfrm>
          <a:prstGeom prst="ellipse">
            <a:avLst/>
          </a:prstGeom>
          <a:solidFill>
            <a:schemeClr val="bg1"/>
          </a:solidFill>
          <a:ln w="28575"/>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a:latin typeface="Arial" panose="020B0604020202020204" pitchFamily="34" charset="0"/>
              <a:cs typeface="Arial" panose="020B0604020202020204" pitchFamily="34" charset="0"/>
            </a:endParaRPr>
          </a:p>
        </p:txBody>
      </p:sp>
      <p:sp>
        <p:nvSpPr>
          <p:cNvPr id="26" name="Oval 25">
            <a:extLst>
              <a:ext uri="{FF2B5EF4-FFF2-40B4-BE49-F238E27FC236}">
                <a16:creationId xmlns:a16="http://schemas.microsoft.com/office/drawing/2014/main" id="{2465825A-3952-8B3C-38D7-1864E65989BD}"/>
              </a:ext>
            </a:extLst>
          </p:cNvPr>
          <p:cNvSpPr/>
          <p:nvPr/>
        </p:nvSpPr>
        <p:spPr>
          <a:xfrm>
            <a:off x="2422484" y="1892847"/>
            <a:ext cx="1080000" cy="1080000"/>
          </a:xfrm>
          <a:prstGeom prst="ellipse">
            <a:avLst/>
          </a:prstGeom>
          <a:solidFill>
            <a:schemeClr val="bg1"/>
          </a:solidFill>
          <a:ln w="28575">
            <a:solidFill>
              <a:schemeClr val="accent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a:latin typeface="Arial" panose="020B0604020202020204" pitchFamily="34" charset="0"/>
              <a:cs typeface="Arial" panose="020B0604020202020204" pitchFamily="34" charset="0"/>
            </a:endParaRPr>
          </a:p>
        </p:txBody>
      </p:sp>
      <p:sp>
        <p:nvSpPr>
          <p:cNvPr id="27" name="Oval 26">
            <a:extLst>
              <a:ext uri="{FF2B5EF4-FFF2-40B4-BE49-F238E27FC236}">
                <a16:creationId xmlns:a16="http://schemas.microsoft.com/office/drawing/2014/main" id="{E227257E-C50D-E274-265E-AEED00419552}"/>
              </a:ext>
            </a:extLst>
          </p:cNvPr>
          <p:cNvSpPr/>
          <p:nvPr/>
        </p:nvSpPr>
        <p:spPr>
          <a:xfrm>
            <a:off x="3724327" y="1892847"/>
            <a:ext cx="1080000" cy="1080000"/>
          </a:xfrm>
          <a:prstGeom prst="ellipse">
            <a:avLst/>
          </a:prstGeom>
          <a:solidFill>
            <a:schemeClr val="bg1"/>
          </a:solidFill>
          <a:ln w="28575"/>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a:latin typeface="Arial" panose="020B0604020202020204" pitchFamily="34" charset="0"/>
              <a:cs typeface="Arial" panose="020B0604020202020204" pitchFamily="34" charset="0"/>
            </a:endParaRPr>
          </a:p>
        </p:txBody>
      </p:sp>
      <p:sp>
        <p:nvSpPr>
          <p:cNvPr id="28" name="Oval 27">
            <a:extLst>
              <a:ext uri="{FF2B5EF4-FFF2-40B4-BE49-F238E27FC236}">
                <a16:creationId xmlns:a16="http://schemas.microsoft.com/office/drawing/2014/main" id="{633C29B3-FEF9-59E1-FB76-3D03C78221B3}"/>
              </a:ext>
            </a:extLst>
          </p:cNvPr>
          <p:cNvSpPr/>
          <p:nvPr/>
        </p:nvSpPr>
        <p:spPr>
          <a:xfrm>
            <a:off x="5026170" y="1892847"/>
            <a:ext cx="1080000" cy="1080000"/>
          </a:xfrm>
          <a:prstGeom prst="ellipse">
            <a:avLst/>
          </a:prstGeom>
          <a:solidFill>
            <a:schemeClr val="bg1"/>
          </a:solidFill>
          <a:ln w="28575">
            <a:solidFill>
              <a:schemeClr val="accent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a:latin typeface="Arial" panose="020B0604020202020204" pitchFamily="34" charset="0"/>
              <a:cs typeface="Arial" panose="020B0604020202020204" pitchFamily="34" charset="0"/>
            </a:endParaRPr>
          </a:p>
        </p:txBody>
      </p:sp>
      <p:sp>
        <p:nvSpPr>
          <p:cNvPr id="29" name="Oval 28">
            <a:extLst>
              <a:ext uri="{FF2B5EF4-FFF2-40B4-BE49-F238E27FC236}">
                <a16:creationId xmlns:a16="http://schemas.microsoft.com/office/drawing/2014/main" id="{1BD18803-99C8-619B-44CC-23A62A1D0EDB}"/>
              </a:ext>
            </a:extLst>
          </p:cNvPr>
          <p:cNvSpPr/>
          <p:nvPr/>
        </p:nvSpPr>
        <p:spPr>
          <a:xfrm>
            <a:off x="6328013" y="1877332"/>
            <a:ext cx="1080000" cy="1080000"/>
          </a:xfrm>
          <a:prstGeom prst="ellipse">
            <a:avLst/>
          </a:prstGeom>
          <a:solidFill>
            <a:schemeClr val="bg1"/>
          </a:solidFill>
          <a:ln w="28575"/>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a:latin typeface="Arial" panose="020B0604020202020204" pitchFamily="34" charset="0"/>
              <a:cs typeface="Arial" panose="020B0604020202020204" pitchFamily="34" charset="0"/>
            </a:endParaRPr>
          </a:p>
        </p:txBody>
      </p:sp>
      <p:sp>
        <p:nvSpPr>
          <p:cNvPr id="30" name="Oval 29">
            <a:extLst>
              <a:ext uri="{FF2B5EF4-FFF2-40B4-BE49-F238E27FC236}">
                <a16:creationId xmlns:a16="http://schemas.microsoft.com/office/drawing/2014/main" id="{E7A7E0DB-4012-74B2-87AE-4A013F413156}"/>
              </a:ext>
            </a:extLst>
          </p:cNvPr>
          <p:cNvSpPr/>
          <p:nvPr/>
        </p:nvSpPr>
        <p:spPr>
          <a:xfrm>
            <a:off x="7629856" y="1877332"/>
            <a:ext cx="1080000" cy="1080000"/>
          </a:xfrm>
          <a:prstGeom prst="ellipse">
            <a:avLst/>
          </a:prstGeom>
          <a:solidFill>
            <a:schemeClr val="bg1"/>
          </a:solidFill>
          <a:ln w="28575">
            <a:solidFill>
              <a:schemeClr val="accent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a:latin typeface="Arial" panose="020B0604020202020204" pitchFamily="34" charset="0"/>
              <a:cs typeface="Arial" panose="020B0604020202020204" pitchFamily="34" charset="0"/>
            </a:endParaRPr>
          </a:p>
        </p:txBody>
      </p:sp>
      <p:sp>
        <p:nvSpPr>
          <p:cNvPr id="31" name="Oval 30">
            <a:extLst>
              <a:ext uri="{FF2B5EF4-FFF2-40B4-BE49-F238E27FC236}">
                <a16:creationId xmlns:a16="http://schemas.microsoft.com/office/drawing/2014/main" id="{F3C7D21E-2682-2D9A-A8C5-31129CF789F3}"/>
              </a:ext>
            </a:extLst>
          </p:cNvPr>
          <p:cNvSpPr/>
          <p:nvPr/>
        </p:nvSpPr>
        <p:spPr>
          <a:xfrm>
            <a:off x="8931699" y="1877332"/>
            <a:ext cx="1080000" cy="1080000"/>
          </a:xfrm>
          <a:prstGeom prst="ellipse">
            <a:avLst/>
          </a:prstGeom>
          <a:solidFill>
            <a:schemeClr val="bg1"/>
          </a:solidFill>
          <a:ln w="28575"/>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a:latin typeface="Arial" panose="020B0604020202020204" pitchFamily="34" charset="0"/>
              <a:cs typeface="Arial" panose="020B0604020202020204" pitchFamily="34" charset="0"/>
            </a:endParaRPr>
          </a:p>
        </p:txBody>
      </p:sp>
      <p:sp>
        <p:nvSpPr>
          <p:cNvPr id="32" name="Oval 31">
            <a:extLst>
              <a:ext uri="{FF2B5EF4-FFF2-40B4-BE49-F238E27FC236}">
                <a16:creationId xmlns:a16="http://schemas.microsoft.com/office/drawing/2014/main" id="{4194F0A0-4F92-041F-D78E-226CD12E9645}"/>
              </a:ext>
            </a:extLst>
          </p:cNvPr>
          <p:cNvSpPr/>
          <p:nvPr/>
        </p:nvSpPr>
        <p:spPr>
          <a:xfrm>
            <a:off x="10233542" y="1877332"/>
            <a:ext cx="1080000" cy="1080000"/>
          </a:xfrm>
          <a:prstGeom prst="ellipse">
            <a:avLst/>
          </a:prstGeom>
          <a:solidFill>
            <a:schemeClr val="bg1"/>
          </a:solidFill>
          <a:ln w="28575">
            <a:solidFill>
              <a:schemeClr val="accent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1809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D9D1BE-1ABD-6DDD-A999-0167AB859F4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BE89C1E-0374-F5AE-1757-FB8631D70CA0}"/>
              </a:ext>
            </a:extLst>
          </p:cNvPr>
          <p:cNvSpPr/>
          <p:nvPr/>
        </p:nvSpPr>
        <p:spPr>
          <a:xfrm rot="16200000">
            <a:off x="-3161630" y="3161630"/>
            <a:ext cx="6857999" cy="534736"/>
          </a:xfrm>
          <a:prstGeom prst="rect">
            <a:avLst/>
          </a:prstGeom>
          <a:solidFill>
            <a:srgbClr val="3468DD"/>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0584D077-FB3B-873B-B683-6D9FD7CF6779}"/>
              </a:ext>
            </a:extLst>
          </p:cNvPr>
          <p:cNvSpPr txBox="1"/>
          <p:nvPr/>
        </p:nvSpPr>
        <p:spPr>
          <a:xfrm>
            <a:off x="760687" y="478249"/>
            <a:ext cx="6103882" cy="646331"/>
          </a:xfrm>
          <a:prstGeom prst="rect">
            <a:avLst/>
          </a:prstGeom>
          <a:noFill/>
        </p:spPr>
        <p:txBody>
          <a:bodyPr wrap="square">
            <a:spAutoFit/>
          </a:bodyPr>
          <a:lstStyle/>
          <a:p>
            <a:r>
              <a:rPr lang="en-SG" sz="1800" b="1" dirty="0">
                <a:solidFill>
                  <a:srgbClr val="3168E2"/>
                </a:solidFill>
                <a:latin typeface="Arial" panose="020B0604020202020204" pitchFamily="34" charset="0"/>
                <a:ea typeface="Lato" panose="020F0502020204030203" pitchFamily="34" charset="0"/>
                <a:cs typeface="Arial" panose="020B0604020202020204" pitchFamily="34" charset="0"/>
              </a:rPr>
              <a:t>SECTION 4</a:t>
            </a:r>
          </a:p>
          <a:p>
            <a:r>
              <a:rPr lang="en-SG" sz="1800" b="1" dirty="0">
                <a:latin typeface="Arial" panose="020B0604020202020204" pitchFamily="34" charset="0"/>
                <a:ea typeface="Lato" panose="020F0502020204030203" pitchFamily="34" charset="0"/>
                <a:cs typeface="Arial" panose="020B0604020202020204" pitchFamily="34" charset="0"/>
              </a:rPr>
              <a:t>STRATEGY</a:t>
            </a:r>
          </a:p>
        </p:txBody>
      </p:sp>
      <p:graphicFrame>
        <p:nvGraphicFramePr>
          <p:cNvPr id="5" name="Table 4">
            <a:extLst>
              <a:ext uri="{FF2B5EF4-FFF2-40B4-BE49-F238E27FC236}">
                <a16:creationId xmlns:a16="http://schemas.microsoft.com/office/drawing/2014/main" id="{568B71B4-CB97-0F62-BD44-66DB1B5CBD99}"/>
              </a:ext>
            </a:extLst>
          </p:cNvPr>
          <p:cNvGraphicFramePr>
            <a:graphicFrameLocks noGrp="1"/>
          </p:cNvGraphicFramePr>
          <p:nvPr>
            <p:extLst>
              <p:ext uri="{D42A27DB-BD31-4B8C-83A1-F6EECF244321}">
                <p14:modId xmlns:p14="http://schemas.microsoft.com/office/powerpoint/2010/main" val="4072526686"/>
              </p:ext>
            </p:extLst>
          </p:nvPr>
        </p:nvGraphicFramePr>
        <p:xfrm>
          <a:off x="865352" y="1463038"/>
          <a:ext cx="10843170" cy="3931920"/>
        </p:xfrm>
        <a:graphic>
          <a:graphicData uri="http://schemas.openxmlformats.org/drawingml/2006/table">
            <a:tbl>
              <a:tblPr firstRow="1" bandRow="1">
                <a:tableStyleId>{5C22544A-7EE6-4342-B048-85BDC9FD1C3A}</a:tableStyleId>
              </a:tblPr>
              <a:tblGrid>
                <a:gridCol w="2168634">
                  <a:extLst>
                    <a:ext uri="{9D8B030D-6E8A-4147-A177-3AD203B41FA5}">
                      <a16:colId xmlns:a16="http://schemas.microsoft.com/office/drawing/2014/main" val="3277197801"/>
                    </a:ext>
                  </a:extLst>
                </a:gridCol>
                <a:gridCol w="2935890">
                  <a:extLst>
                    <a:ext uri="{9D8B030D-6E8A-4147-A177-3AD203B41FA5}">
                      <a16:colId xmlns:a16="http://schemas.microsoft.com/office/drawing/2014/main" val="231132893"/>
                    </a:ext>
                  </a:extLst>
                </a:gridCol>
                <a:gridCol w="1401378">
                  <a:extLst>
                    <a:ext uri="{9D8B030D-6E8A-4147-A177-3AD203B41FA5}">
                      <a16:colId xmlns:a16="http://schemas.microsoft.com/office/drawing/2014/main" val="2337398825"/>
                    </a:ext>
                  </a:extLst>
                </a:gridCol>
                <a:gridCol w="2168634">
                  <a:extLst>
                    <a:ext uri="{9D8B030D-6E8A-4147-A177-3AD203B41FA5}">
                      <a16:colId xmlns:a16="http://schemas.microsoft.com/office/drawing/2014/main" val="453483936"/>
                    </a:ext>
                  </a:extLst>
                </a:gridCol>
                <a:gridCol w="2168634">
                  <a:extLst>
                    <a:ext uri="{9D8B030D-6E8A-4147-A177-3AD203B41FA5}">
                      <a16:colId xmlns:a16="http://schemas.microsoft.com/office/drawing/2014/main" val="1744992655"/>
                    </a:ext>
                  </a:extLst>
                </a:gridCol>
              </a:tblGrid>
              <a:tr h="0">
                <a:tc>
                  <a:txBody>
                    <a:bodyPr/>
                    <a:lstStyle/>
                    <a:p>
                      <a:r>
                        <a:rPr lang="en-SG" sz="1050" dirty="0">
                          <a:solidFill>
                            <a:schemeClr val="tx1"/>
                          </a:solidFill>
                          <a:latin typeface="Arial" panose="020B0604020202020204" pitchFamily="34" charset="0"/>
                          <a:ea typeface="Lato" panose="020F0502020204030203" pitchFamily="34" charset="0"/>
                          <a:cs typeface="Arial" panose="020B0604020202020204" pitchFamily="34" charset="0"/>
                        </a:rPr>
                        <a:t>DESCRIPTION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SG" sz="1050" dirty="0">
                          <a:solidFill>
                            <a:schemeClr val="tx1"/>
                          </a:solidFill>
                          <a:latin typeface="Arial" panose="020B0604020202020204" pitchFamily="34" charset="0"/>
                          <a:ea typeface="Lato" panose="020F0502020204030203" pitchFamily="34" charset="0"/>
                          <a:cs typeface="Arial" panose="020B0604020202020204" pitchFamily="34" charset="0"/>
                        </a:rPr>
                        <a:t>LIKELY SCENARIO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SG" sz="1050" dirty="0">
                          <a:solidFill>
                            <a:schemeClr val="tx1"/>
                          </a:solidFill>
                          <a:latin typeface="Arial" panose="020B0604020202020204" pitchFamily="34" charset="0"/>
                          <a:ea typeface="Lato" panose="020F0502020204030203" pitchFamily="34" charset="0"/>
                          <a:cs typeface="Arial" panose="020B0604020202020204" pitchFamily="34" charset="0"/>
                        </a:rPr>
                        <a:t>TIME HORIZON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SG" sz="1050" dirty="0">
                          <a:solidFill>
                            <a:schemeClr val="tx1"/>
                          </a:solidFill>
                          <a:latin typeface="Arial" panose="020B0604020202020204" pitchFamily="34" charset="0"/>
                          <a:ea typeface="Lato" panose="020F0502020204030203" pitchFamily="34" charset="0"/>
                          <a:cs typeface="Arial" panose="020B0604020202020204" pitchFamily="34" charset="0"/>
                        </a:rPr>
                        <a:t>POTENTIAL BUSINESS /  FINANCIAL IMPACT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SG" sz="1050" dirty="0">
                          <a:solidFill>
                            <a:schemeClr val="tx1"/>
                          </a:solidFill>
                          <a:latin typeface="Arial" panose="020B0604020202020204" pitchFamily="34" charset="0"/>
                          <a:ea typeface="Lato" panose="020F0502020204030203" pitchFamily="34" charset="0"/>
                          <a:cs typeface="Arial" panose="020B0604020202020204" pitchFamily="34" charset="0"/>
                        </a:rPr>
                        <a:t>STRATEGIC MITIGATION UNDERWAY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59944150"/>
                  </a:ext>
                </a:extLst>
              </a:tr>
              <a:tr h="0">
                <a:tc gridSpan="5">
                  <a:txBody>
                    <a:bodyPr/>
                    <a:lstStyle/>
                    <a:p>
                      <a:r>
                        <a:rPr lang="en-SG" sz="1050" dirty="0">
                          <a:solidFill>
                            <a:schemeClr val="bg1"/>
                          </a:solidFill>
                          <a:latin typeface="Arial" panose="020B0604020202020204" pitchFamily="34" charset="0"/>
                          <a:ea typeface="Lato" panose="020F0502020204030203" pitchFamily="34" charset="0"/>
                          <a:cs typeface="Arial" panose="020B0604020202020204" pitchFamily="34" charset="0"/>
                        </a:rPr>
                        <a:t>TRANSITION RISKS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lang="en-SG" dirty="0"/>
                    </a:p>
                  </a:txBody>
                  <a:tcPr/>
                </a:tc>
                <a:tc hMerge="1">
                  <a:txBody>
                    <a:bodyPr/>
                    <a:lstStyle/>
                    <a:p>
                      <a:endParaRPr lang="en-SG"/>
                    </a:p>
                  </a:txBody>
                  <a:tcP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tcPr>
                </a:tc>
                <a:tc hMerge="1">
                  <a:txBody>
                    <a:bodyPr/>
                    <a:lstStyle/>
                    <a:p>
                      <a:endParaRPr lang="en-SG" dirty="0"/>
                    </a:p>
                  </a:txBody>
                  <a:tcPr/>
                </a:tc>
                <a:tc hMerge="1">
                  <a:txBody>
                    <a:bodyPr/>
                    <a:lstStyle/>
                    <a:p>
                      <a:endParaRPr lang="en-SG" dirty="0"/>
                    </a:p>
                  </a:txBody>
                  <a:tcPr/>
                </a:tc>
                <a:extLst>
                  <a:ext uri="{0D108BD9-81ED-4DB2-BD59-A6C34878D82A}">
                    <a16:rowId xmlns:a16="http://schemas.microsoft.com/office/drawing/2014/main" val="385940506"/>
                  </a:ext>
                </a:extLst>
              </a:tr>
              <a:tr h="0">
                <a:tc>
                  <a:txBody>
                    <a:bodyPr/>
                    <a:lstStyle/>
                    <a:p>
                      <a:r>
                        <a:rPr lang="en-SG" sz="1050" dirty="0">
                          <a:latin typeface="Arial" panose="020B0604020202020204" pitchFamily="34" charset="0"/>
                          <a:ea typeface="Lato" panose="020F0502020204030203" pitchFamily="34" charset="0"/>
                          <a:cs typeface="Arial" panose="020B0604020202020204" pitchFamily="34" charset="0"/>
                        </a:rPr>
                        <a:t>Policy &amp; Legal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30986566"/>
                  </a:ext>
                </a:extLst>
              </a:tr>
              <a:tr h="0">
                <a:tc>
                  <a:txBody>
                    <a:bodyPr/>
                    <a:lstStyle/>
                    <a:p>
                      <a:r>
                        <a:rPr lang="en-SG" sz="1050" dirty="0">
                          <a:latin typeface="Arial" panose="020B0604020202020204" pitchFamily="34" charset="0"/>
                          <a:ea typeface="Lato" panose="020F0502020204030203" pitchFamily="34" charset="0"/>
                          <a:cs typeface="Arial" panose="020B0604020202020204" pitchFamily="34" charset="0"/>
                        </a:rPr>
                        <a:t>Technology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91226784"/>
                  </a:ext>
                </a:extLst>
              </a:tr>
              <a:tr h="0">
                <a:tc>
                  <a:txBody>
                    <a:bodyPr/>
                    <a:lstStyle/>
                    <a:p>
                      <a:r>
                        <a:rPr lang="en-SG" sz="1050" dirty="0">
                          <a:latin typeface="Arial" panose="020B0604020202020204" pitchFamily="34" charset="0"/>
                          <a:ea typeface="Lato" panose="020F0502020204030203" pitchFamily="34" charset="0"/>
                          <a:cs typeface="Arial" panose="020B0604020202020204" pitchFamily="34" charset="0"/>
                        </a:rPr>
                        <a:t>Market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39861467"/>
                  </a:ext>
                </a:extLst>
              </a:tr>
              <a:tr h="0">
                <a:tc>
                  <a:txBody>
                    <a:bodyPr/>
                    <a:lstStyle/>
                    <a:p>
                      <a:r>
                        <a:rPr lang="en-SG" sz="1050" dirty="0">
                          <a:latin typeface="Arial" panose="020B0604020202020204" pitchFamily="34" charset="0"/>
                          <a:ea typeface="Lato" panose="020F0502020204030203" pitchFamily="34" charset="0"/>
                          <a:cs typeface="Arial" panose="020B0604020202020204" pitchFamily="34" charset="0"/>
                        </a:rPr>
                        <a:t>Reputation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8354958"/>
                  </a:ext>
                </a:extLst>
              </a:tr>
              <a:tr h="0">
                <a:tc gridSpan="5">
                  <a:txBody>
                    <a:bodyPr/>
                    <a:lstStyle/>
                    <a:p>
                      <a:r>
                        <a:rPr lang="en-SG" sz="1050" dirty="0">
                          <a:solidFill>
                            <a:schemeClr val="bg1"/>
                          </a:solidFill>
                          <a:latin typeface="Arial" panose="020B0604020202020204" pitchFamily="34" charset="0"/>
                          <a:ea typeface="Lato" panose="020F0502020204030203" pitchFamily="34" charset="0"/>
                          <a:cs typeface="Arial" panose="020B0604020202020204" pitchFamily="34" charset="0"/>
                        </a:rPr>
                        <a:t>PHYSICAL RISKS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lang="en-SG"/>
                    </a:p>
                  </a:txBody>
                  <a:tcPr/>
                </a:tc>
                <a:tc hMerge="1">
                  <a:txBody>
                    <a:bodyPr/>
                    <a:lstStyle/>
                    <a:p>
                      <a:endParaRPr lang="en-SG"/>
                    </a:p>
                  </a:txBody>
                  <a:tcP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tcPr>
                </a:tc>
                <a:tc hMerge="1">
                  <a:txBody>
                    <a:bodyPr/>
                    <a:lstStyle/>
                    <a:p>
                      <a:endParaRPr lang="en-SG"/>
                    </a:p>
                  </a:txBody>
                  <a:tcPr/>
                </a:tc>
                <a:tc hMerge="1">
                  <a:txBody>
                    <a:bodyPr/>
                    <a:lstStyle/>
                    <a:p>
                      <a:endParaRPr lang="en-SG" dirty="0"/>
                    </a:p>
                  </a:txBody>
                  <a:tcPr/>
                </a:tc>
                <a:extLst>
                  <a:ext uri="{0D108BD9-81ED-4DB2-BD59-A6C34878D82A}">
                    <a16:rowId xmlns:a16="http://schemas.microsoft.com/office/drawing/2014/main" val="1555437828"/>
                  </a:ext>
                </a:extLst>
              </a:tr>
              <a:tr h="0">
                <a:tc>
                  <a:txBody>
                    <a:bodyPr/>
                    <a:lstStyle/>
                    <a:p>
                      <a:r>
                        <a:rPr lang="en-SG" sz="1050" dirty="0">
                          <a:latin typeface="Arial" panose="020B0604020202020204" pitchFamily="34" charset="0"/>
                          <a:ea typeface="Lato" panose="020F0502020204030203" pitchFamily="34" charset="0"/>
                          <a:cs typeface="Arial" panose="020B0604020202020204" pitchFamily="34" charset="0"/>
                        </a:rPr>
                        <a:t>Acute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94724741"/>
                  </a:ext>
                </a:extLst>
              </a:tr>
              <a:tr h="0">
                <a:tc>
                  <a:txBody>
                    <a:bodyPr/>
                    <a:lstStyle/>
                    <a:p>
                      <a:r>
                        <a:rPr lang="en-SG" sz="1050" dirty="0">
                          <a:latin typeface="Arial" panose="020B0604020202020204" pitchFamily="34" charset="0"/>
                          <a:ea typeface="Lato" panose="020F0502020204030203" pitchFamily="34" charset="0"/>
                          <a:cs typeface="Arial" panose="020B0604020202020204" pitchFamily="34" charset="0"/>
                        </a:rPr>
                        <a:t>Chronic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83487787"/>
                  </a:ext>
                </a:extLst>
              </a:tr>
              <a:tr h="0">
                <a:tc gridSpan="5">
                  <a:txBody>
                    <a:bodyPr/>
                    <a:lstStyle/>
                    <a:p>
                      <a:r>
                        <a:rPr lang="en-SG" sz="1050" b="0" dirty="0">
                          <a:solidFill>
                            <a:schemeClr val="bg1"/>
                          </a:solidFill>
                          <a:latin typeface="Arial" panose="020B0604020202020204" pitchFamily="34" charset="0"/>
                          <a:ea typeface="Lato" panose="020F0502020204030203" pitchFamily="34" charset="0"/>
                          <a:cs typeface="Arial" panose="020B0604020202020204" pitchFamily="34" charset="0"/>
                        </a:rPr>
                        <a:t>OPPORTUNITIES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168E2"/>
                    </a:solidFill>
                  </a:tcPr>
                </a:tc>
                <a:tc hMerge="1">
                  <a:txBody>
                    <a:bodyPr/>
                    <a:lstStyle/>
                    <a:p>
                      <a:endParaRPr lang="en-SG" dirty="0"/>
                    </a:p>
                  </a:txBody>
                  <a:tcPr/>
                </a:tc>
                <a:tc hMerge="1">
                  <a:txBody>
                    <a:bodyPr/>
                    <a:lstStyle/>
                    <a:p>
                      <a:endParaRPr lang="en-SG"/>
                    </a:p>
                  </a:txBody>
                  <a:tcP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tcPr>
                </a:tc>
                <a:tc hMerge="1">
                  <a:txBody>
                    <a:bodyPr/>
                    <a:lstStyle/>
                    <a:p>
                      <a:endParaRPr lang="en-SG" dirty="0"/>
                    </a:p>
                  </a:txBody>
                  <a:tcPr/>
                </a:tc>
                <a:tc hMerge="1">
                  <a:txBody>
                    <a:bodyPr/>
                    <a:lstStyle/>
                    <a:p>
                      <a:endParaRPr lang="en-SG" dirty="0"/>
                    </a:p>
                  </a:txBody>
                  <a:tcPr/>
                </a:tc>
                <a:extLst>
                  <a:ext uri="{0D108BD9-81ED-4DB2-BD59-A6C34878D82A}">
                    <a16:rowId xmlns:a16="http://schemas.microsoft.com/office/drawing/2014/main" val="1143143072"/>
                  </a:ext>
                </a:extLst>
              </a:tr>
              <a:tr h="0">
                <a:tc>
                  <a:txBody>
                    <a:bodyPr/>
                    <a:lstStyle/>
                    <a:p>
                      <a:r>
                        <a:rPr lang="en-SG" sz="1100" b="0" dirty="0">
                          <a:solidFill>
                            <a:schemeClr val="tx1"/>
                          </a:solidFill>
                          <a:latin typeface="Arial" panose="020B0604020202020204" pitchFamily="34" charset="0"/>
                          <a:ea typeface="Roboto" panose="02000000000000000000" pitchFamily="2" charset="0"/>
                          <a:cs typeface="Arial" panose="020B0604020202020204" pitchFamily="34" charset="0"/>
                        </a:rPr>
                        <a:t>Resource Efficiency</a:t>
                      </a:r>
                    </a:p>
                  </a:txBody>
                  <a:tcPr marL="47297" marR="47297" marT="23649" marB="236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07335374"/>
                  </a:ext>
                </a:extLst>
              </a:tr>
              <a:tr h="0">
                <a:tc>
                  <a:txBody>
                    <a:bodyPr/>
                    <a:lstStyle/>
                    <a:p>
                      <a:r>
                        <a:rPr lang="en-SG" sz="1100" b="0" dirty="0">
                          <a:solidFill>
                            <a:schemeClr val="tx1"/>
                          </a:solidFill>
                          <a:latin typeface="Arial" panose="020B0604020202020204" pitchFamily="34" charset="0"/>
                          <a:ea typeface="Roboto" panose="02000000000000000000" pitchFamily="2" charset="0"/>
                          <a:cs typeface="Arial" panose="020B0604020202020204" pitchFamily="34" charset="0"/>
                        </a:rPr>
                        <a:t>Energy Sources</a:t>
                      </a:r>
                    </a:p>
                  </a:txBody>
                  <a:tcPr marL="47297" marR="47297" marT="23649" marB="236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22206235"/>
                  </a:ext>
                </a:extLst>
              </a:tr>
              <a:tr h="0">
                <a:tc>
                  <a:txBody>
                    <a:bodyPr/>
                    <a:lstStyle/>
                    <a:p>
                      <a:r>
                        <a:rPr lang="en-SG" sz="1100" b="0" dirty="0">
                          <a:solidFill>
                            <a:schemeClr val="tx1"/>
                          </a:solidFill>
                          <a:latin typeface="Arial" panose="020B0604020202020204" pitchFamily="34" charset="0"/>
                          <a:ea typeface="Roboto" panose="02000000000000000000" pitchFamily="2" charset="0"/>
                          <a:cs typeface="Arial" panose="020B0604020202020204" pitchFamily="34" charset="0"/>
                        </a:rPr>
                        <a:t>Products &amp; Services</a:t>
                      </a:r>
                    </a:p>
                  </a:txBody>
                  <a:tcPr marL="47297" marR="47297" marT="23649" marB="236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82015055"/>
                  </a:ext>
                </a:extLst>
              </a:tr>
              <a:tr h="0">
                <a:tc>
                  <a:txBody>
                    <a:bodyPr/>
                    <a:lstStyle/>
                    <a:p>
                      <a:r>
                        <a:rPr lang="en-SG" sz="1100" b="0" dirty="0">
                          <a:solidFill>
                            <a:schemeClr val="tx1"/>
                          </a:solidFill>
                          <a:latin typeface="Arial" panose="020B0604020202020204" pitchFamily="34" charset="0"/>
                          <a:ea typeface="Roboto" panose="02000000000000000000" pitchFamily="2" charset="0"/>
                          <a:cs typeface="Arial" panose="020B0604020202020204" pitchFamily="34" charset="0"/>
                        </a:rPr>
                        <a:t>Markets</a:t>
                      </a:r>
                    </a:p>
                  </a:txBody>
                  <a:tcPr marL="47297" marR="47297" marT="23649" marB="236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80905827"/>
                  </a:ext>
                </a:extLst>
              </a:tr>
              <a:tr h="0">
                <a:tc>
                  <a:txBody>
                    <a:bodyPr/>
                    <a:lstStyle/>
                    <a:p>
                      <a:r>
                        <a:rPr lang="en-SG" sz="1100" b="0" dirty="0">
                          <a:solidFill>
                            <a:schemeClr val="tx1"/>
                          </a:solidFill>
                          <a:latin typeface="Arial" panose="020B0604020202020204" pitchFamily="34" charset="0"/>
                          <a:ea typeface="Roboto" panose="02000000000000000000" pitchFamily="2" charset="0"/>
                          <a:cs typeface="Arial" panose="020B0604020202020204" pitchFamily="34" charset="0"/>
                        </a:rPr>
                        <a:t>Resilience</a:t>
                      </a:r>
                    </a:p>
                  </a:txBody>
                  <a:tcPr marL="47297" marR="47297" marT="23649" marB="236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sz="1050" dirty="0">
                        <a:latin typeface="Arial" panose="020B0604020202020204" pitchFamily="34" charset="0"/>
                        <a:ea typeface="Lato" panose="020F0502020204030203"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07421056"/>
                  </a:ext>
                </a:extLst>
              </a:tr>
            </a:tbl>
          </a:graphicData>
        </a:graphic>
      </p:graphicFrame>
    </p:spTree>
    <p:extLst>
      <p:ext uri="{BB962C8B-B14F-4D97-AF65-F5344CB8AC3E}">
        <p14:creationId xmlns:p14="http://schemas.microsoft.com/office/powerpoint/2010/main" val="1182289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B3E554-1009-F73B-2AAF-E392D43D2B8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5A72267-F408-7928-EE63-A55D02B77952}"/>
              </a:ext>
            </a:extLst>
          </p:cNvPr>
          <p:cNvSpPr/>
          <p:nvPr/>
        </p:nvSpPr>
        <p:spPr>
          <a:xfrm rot="16200000">
            <a:off x="-3161630" y="3161630"/>
            <a:ext cx="6857999" cy="534736"/>
          </a:xfrm>
          <a:prstGeom prst="rect">
            <a:avLst/>
          </a:prstGeom>
          <a:solidFill>
            <a:srgbClr val="3468DD"/>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5E9EA95D-5845-CCC0-165D-B028CF346155}"/>
              </a:ext>
            </a:extLst>
          </p:cNvPr>
          <p:cNvSpPr txBox="1"/>
          <p:nvPr/>
        </p:nvSpPr>
        <p:spPr>
          <a:xfrm>
            <a:off x="760687" y="478249"/>
            <a:ext cx="6103882" cy="646331"/>
          </a:xfrm>
          <a:prstGeom prst="rect">
            <a:avLst/>
          </a:prstGeom>
          <a:noFill/>
        </p:spPr>
        <p:txBody>
          <a:bodyPr wrap="square">
            <a:spAutoFit/>
          </a:bodyPr>
          <a:lstStyle/>
          <a:p>
            <a:r>
              <a:rPr lang="en-SG" sz="1800" b="1" dirty="0">
                <a:solidFill>
                  <a:srgbClr val="3168E2"/>
                </a:solidFill>
                <a:latin typeface="Arial" panose="020B0604020202020204" pitchFamily="34" charset="0"/>
                <a:ea typeface="Lato" panose="020F0502020204030203" pitchFamily="34" charset="0"/>
                <a:cs typeface="Arial" panose="020B0604020202020204" pitchFamily="34" charset="0"/>
              </a:rPr>
              <a:t>SECTION 5</a:t>
            </a:r>
          </a:p>
          <a:p>
            <a:r>
              <a:rPr lang="en-SG" sz="1800" b="1" dirty="0">
                <a:latin typeface="Arial" panose="020B0604020202020204" pitchFamily="34" charset="0"/>
                <a:ea typeface="Lato" panose="020F0502020204030203" pitchFamily="34" charset="0"/>
                <a:cs typeface="Arial" panose="020B0604020202020204" pitchFamily="34" charset="0"/>
              </a:rPr>
              <a:t>RISK MANAGEMENT</a:t>
            </a:r>
          </a:p>
        </p:txBody>
      </p:sp>
      <p:sp>
        <p:nvSpPr>
          <p:cNvPr id="2" name="TextBox 1">
            <a:extLst>
              <a:ext uri="{FF2B5EF4-FFF2-40B4-BE49-F238E27FC236}">
                <a16:creationId xmlns:a16="http://schemas.microsoft.com/office/drawing/2014/main" id="{FC5F4151-8124-DDAB-F448-AC79499F021B}"/>
              </a:ext>
            </a:extLst>
          </p:cNvPr>
          <p:cNvSpPr txBox="1"/>
          <p:nvPr/>
        </p:nvSpPr>
        <p:spPr>
          <a:xfrm>
            <a:off x="800001" y="1487994"/>
            <a:ext cx="4029501" cy="253916"/>
          </a:xfrm>
          <a:prstGeom prst="rect">
            <a:avLst/>
          </a:prstGeom>
          <a:noFill/>
        </p:spPr>
        <p:txBody>
          <a:bodyPr wrap="square">
            <a:spAutoFit/>
          </a:bodyPr>
          <a:lstStyle/>
          <a:p>
            <a:pPr marR="0" lvl="0" algn="l" defTabSz="914400" rtl="0" eaLnBrk="0" fontAlgn="base" latinLnBrk="0" hangingPunct="0">
              <a:lnSpc>
                <a:spcPct val="100000"/>
              </a:lnSpc>
              <a:spcBef>
                <a:spcPct val="0"/>
              </a:spcBef>
              <a:spcAft>
                <a:spcPts val="600"/>
              </a:spcAft>
              <a:buClrTx/>
              <a:buSzTx/>
              <a:tabLst/>
            </a:pPr>
            <a:r>
              <a:rPr lang="en-US" altLang="en-US" sz="1050" b="1" dirty="0">
                <a:latin typeface="Arial" panose="020B0604020202020204" pitchFamily="34" charset="0"/>
                <a:ea typeface="Lato" panose="020F0502020204030203" pitchFamily="34" charset="0"/>
                <a:cs typeface="Arial" panose="020B0604020202020204" pitchFamily="34" charset="0"/>
              </a:rPr>
              <a:t>5.1 </a:t>
            </a:r>
            <a:r>
              <a:rPr lang="en-GB" sz="1050" b="1" dirty="0">
                <a:latin typeface="Arial" panose="020B0604020202020204" pitchFamily="34" charset="0"/>
                <a:ea typeface="Lato" panose="020F0502020204030203" pitchFamily="34" charset="0"/>
                <a:cs typeface="Arial" panose="020B0604020202020204" pitchFamily="34" charset="0"/>
              </a:rPr>
              <a:t>HOW CLIMATE RISKS ARE IDENTIFIED AND ASSESSED</a:t>
            </a:r>
            <a:endParaRPr kumimoji="0" lang="en-US" altLang="en-US" sz="1050" b="1" i="0" u="none" strike="noStrike" cap="none" normalizeH="0" baseline="0" dirty="0">
              <a:ln>
                <a:noFill/>
              </a:ln>
              <a:effectLst/>
              <a:latin typeface="Arial" panose="020B0604020202020204" pitchFamily="34" charset="0"/>
              <a:ea typeface="Lato" panose="020F0502020204030203" pitchFamily="34" charset="0"/>
              <a:cs typeface="Arial" panose="020B0604020202020204" pitchFamily="34" charset="0"/>
            </a:endParaRPr>
          </a:p>
        </p:txBody>
      </p:sp>
      <p:sp>
        <p:nvSpPr>
          <p:cNvPr id="3" name="TextBox 2">
            <a:extLst>
              <a:ext uri="{FF2B5EF4-FFF2-40B4-BE49-F238E27FC236}">
                <a16:creationId xmlns:a16="http://schemas.microsoft.com/office/drawing/2014/main" id="{C05328C6-42F2-2705-8356-EE198963B877}"/>
              </a:ext>
            </a:extLst>
          </p:cNvPr>
          <p:cNvSpPr txBox="1"/>
          <p:nvPr/>
        </p:nvSpPr>
        <p:spPr>
          <a:xfrm>
            <a:off x="4841601" y="1487882"/>
            <a:ext cx="3975969" cy="430887"/>
          </a:xfrm>
          <a:prstGeom prst="rect">
            <a:avLst/>
          </a:prstGeom>
          <a:noFill/>
        </p:spPr>
        <p:txBody>
          <a:bodyPr wrap="square">
            <a:spAutoFit/>
          </a:bodyPr>
          <a:lstStyle/>
          <a:p>
            <a:pPr marR="0" lvl="0" algn="l" defTabSz="914400" rtl="0" eaLnBrk="0" fontAlgn="base" latinLnBrk="0" hangingPunct="0">
              <a:lnSpc>
                <a:spcPct val="100000"/>
              </a:lnSpc>
              <a:spcBef>
                <a:spcPct val="0"/>
              </a:spcBef>
              <a:spcAft>
                <a:spcPts val="600"/>
              </a:spcAft>
              <a:buClrTx/>
              <a:buSzTx/>
              <a:tabLst/>
            </a:pPr>
            <a:r>
              <a:rPr lang="en-GB" sz="1050" b="1" dirty="0">
                <a:latin typeface="Arial" panose="020B0604020202020204" pitchFamily="34" charset="0"/>
                <a:ea typeface="Lato" panose="020F0502020204030203" pitchFamily="34" charset="0"/>
                <a:cs typeface="Arial" panose="020B0604020202020204" pitchFamily="34" charset="0"/>
              </a:rPr>
              <a:t>5.2 RISK PRIORITISATION AND INTEGRATION INTO RISK MANAGEMENT</a:t>
            </a:r>
            <a:endParaRPr kumimoji="0" lang="en-US" altLang="en-US" sz="1050" b="1" i="0" u="none" strike="noStrike" cap="none" normalizeH="0" baseline="0" dirty="0">
              <a:ln>
                <a:noFill/>
              </a:ln>
              <a:effectLst/>
              <a:latin typeface="Arial" panose="020B0604020202020204" pitchFamily="34" charset="0"/>
              <a:ea typeface="Lato" panose="020F0502020204030203" pitchFamily="34" charset="0"/>
              <a:cs typeface="Arial" panose="020B0604020202020204" pitchFamily="34" charset="0"/>
            </a:endParaRPr>
          </a:p>
        </p:txBody>
      </p:sp>
      <p:sp>
        <p:nvSpPr>
          <p:cNvPr id="7" name="Rectangle 6">
            <a:extLst>
              <a:ext uri="{FF2B5EF4-FFF2-40B4-BE49-F238E27FC236}">
                <a16:creationId xmlns:a16="http://schemas.microsoft.com/office/drawing/2014/main" id="{FD717075-2307-2924-6354-7DD9668AFA66}"/>
              </a:ext>
            </a:extLst>
          </p:cNvPr>
          <p:cNvSpPr/>
          <p:nvPr/>
        </p:nvSpPr>
        <p:spPr>
          <a:xfrm>
            <a:off x="863063" y="1949659"/>
            <a:ext cx="3966439" cy="208927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R="0" lvl="0" algn="l" defTabSz="914400" rtl="0" eaLnBrk="0" fontAlgn="base" latinLnBrk="0" hangingPunct="0">
              <a:lnSpc>
                <a:spcPct val="100000"/>
              </a:lnSpc>
              <a:spcBef>
                <a:spcPct val="0"/>
              </a:spcBef>
              <a:spcAft>
                <a:spcPts val="600"/>
              </a:spcAft>
              <a:buClrTx/>
              <a:buSzTx/>
              <a:tabLst/>
            </a:pPr>
            <a:r>
              <a:rPr lang="en-GB" sz="1100" dirty="0">
                <a:solidFill>
                  <a:schemeClr val="tx1"/>
                </a:solidFill>
                <a:latin typeface="Arial" panose="020B0604020202020204" pitchFamily="34" charset="0"/>
                <a:ea typeface="Lato" panose="020F0502020204030203" pitchFamily="34" charset="0"/>
                <a:cs typeface="Arial" panose="020B0604020202020204" pitchFamily="34" charset="0"/>
              </a:rPr>
              <a:t>We employ a comprehensive climate risk identification process combining bottom-up operational assessments with top-down strategic analysis conducted annually by our sustainability team in partnership with risk management specialists. Physical climate risks are assessed using location-specific climate data and projections across our operational footprint, while transition risks are evaluated through regulatory tracking and market trend analysis. Assessment methodologies align with TCFD recommendations and are validated through external expert review to ensure completeness and accuracy.</a:t>
            </a:r>
            <a:endParaRPr kumimoji="0" lang="en-GB" altLang="en-US" sz="1100" b="0"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endParaRPr>
          </a:p>
        </p:txBody>
      </p:sp>
      <p:sp>
        <p:nvSpPr>
          <p:cNvPr id="8" name="Rectangle 7">
            <a:extLst>
              <a:ext uri="{FF2B5EF4-FFF2-40B4-BE49-F238E27FC236}">
                <a16:creationId xmlns:a16="http://schemas.microsoft.com/office/drawing/2014/main" id="{5788628E-F69F-5C38-9CFF-AF9E762C336C}"/>
              </a:ext>
            </a:extLst>
          </p:cNvPr>
          <p:cNvSpPr/>
          <p:nvPr/>
        </p:nvSpPr>
        <p:spPr>
          <a:xfrm>
            <a:off x="4911567" y="1949659"/>
            <a:ext cx="3906003" cy="208927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R="0" lvl="0" algn="l" defTabSz="914400" rtl="0" eaLnBrk="0" fontAlgn="base" latinLnBrk="0" hangingPunct="0">
              <a:lnSpc>
                <a:spcPct val="100000"/>
              </a:lnSpc>
              <a:spcBef>
                <a:spcPct val="0"/>
              </a:spcBef>
              <a:spcAft>
                <a:spcPts val="600"/>
              </a:spcAft>
              <a:buClrTx/>
              <a:buSzTx/>
              <a:tabLst/>
            </a:pPr>
            <a:r>
              <a:rPr lang="en-GB" sz="1100" dirty="0">
                <a:solidFill>
                  <a:schemeClr val="tx1"/>
                </a:solidFill>
                <a:latin typeface="Arial" panose="020B0604020202020204" pitchFamily="34" charset="0"/>
                <a:ea typeface="Lato" panose="020F0502020204030203" pitchFamily="34" charset="0"/>
                <a:cs typeface="Arial" panose="020B0604020202020204" pitchFamily="34" charset="0"/>
              </a:rPr>
              <a:t>Climate-related risks are fully integrated into our enterprise risk management framework using consistent assessment criteria that consider both likelihood and potential business impact over short, medium, and long-term horizons. Material climate risks are assigned risk owners at the executive level who develop and implement appropriate mitigation and adaptation strategies. Risk prioritisation outcomes are reported to the Risk Committee quarterly and inform strategic planning, capital allocation, and operational decision-making processes.</a:t>
            </a:r>
            <a:endParaRPr kumimoji="0" lang="en-GB" altLang="en-US" sz="1100" b="0"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endParaRPr>
          </a:p>
        </p:txBody>
      </p:sp>
      <p:sp>
        <p:nvSpPr>
          <p:cNvPr id="9" name="TextBox 8">
            <a:extLst>
              <a:ext uri="{FF2B5EF4-FFF2-40B4-BE49-F238E27FC236}">
                <a16:creationId xmlns:a16="http://schemas.microsoft.com/office/drawing/2014/main" id="{228F7FF9-CFCC-2190-EF52-7A26368C6203}"/>
              </a:ext>
            </a:extLst>
          </p:cNvPr>
          <p:cNvSpPr txBox="1"/>
          <p:nvPr/>
        </p:nvSpPr>
        <p:spPr>
          <a:xfrm>
            <a:off x="800001" y="4223600"/>
            <a:ext cx="4029501" cy="253916"/>
          </a:xfrm>
          <a:prstGeom prst="rect">
            <a:avLst/>
          </a:prstGeom>
          <a:noFill/>
        </p:spPr>
        <p:txBody>
          <a:bodyPr wrap="square">
            <a:spAutoFit/>
          </a:bodyPr>
          <a:lstStyle/>
          <a:p>
            <a:pPr marR="0" lvl="0" algn="l" defTabSz="914400" rtl="0" eaLnBrk="0" fontAlgn="base" latinLnBrk="0" hangingPunct="0">
              <a:lnSpc>
                <a:spcPct val="100000"/>
              </a:lnSpc>
              <a:spcBef>
                <a:spcPct val="0"/>
              </a:spcBef>
              <a:spcAft>
                <a:spcPts val="600"/>
              </a:spcAft>
              <a:buClrTx/>
              <a:buSzTx/>
              <a:tabLst/>
            </a:pPr>
            <a:r>
              <a:rPr kumimoji="0" lang="en-SG" altLang="en-US" sz="1050" b="1" i="0" u="none" strike="noStrike" cap="none" normalizeH="0" baseline="0" dirty="0">
                <a:ln>
                  <a:noFill/>
                </a:ln>
                <a:effectLst/>
                <a:latin typeface="Arial" panose="020B0604020202020204" pitchFamily="34" charset="0"/>
                <a:ea typeface="Lato" panose="020F0502020204030203" pitchFamily="34" charset="0"/>
                <a:cs typeface="Arial" panose="020B0604020202020204" pitchFamily="34" charset="0"/>
              </a:rPr>
              <a:t>5.3 </a:t>
            </a:r>
            <a:r>
              <a:rPr lang="en-GB" sz="1050" b="1" dirty="0">
                <a:latin typeface="Arial" panose="020B0604020202020204" pitchFamily="34" charset="0"/>
                <a:ea typeface="Lato" panose="020F0502020204030203" pitchFamily="34" charset="0"/>
                <a:cs typeface="Arial" panose="020B0604020202020204" pitchFamily="34" charset="0"/>
              </a:rPr>
              <a:t>USE OF SCENARIO ANALYSIS FOR RISK PROCESSES</a:t>
            </a:r>
            <a:endParaRPr kumimoji="0" lang="en-US" altLang="en-US" sz="1050" b="1" i="0" u="none" strike="noStrike" cap="none" normalizeH="0" baseline="0" dirty="0">
              <a:ln>
                <a:noFill/>
              </a:ln>
              <a:effectLst/>
              <a:latin typeface="Arial" panose="020B0604020202020204" pitchFamily="34" charset="0"/>
              <a:ea typeface="Lato" panose="020F0502020204030203" pitchFamily="34" charset="0"/>
              <a:cs typeface="Arial" panose="020B0604020202020204" pitchFamily="34" charset="0"/>
            </a:endParaRPr>
          </a:p>
        </p:txBody>
      </p:sp>
      <p:sp>
        <p:nvSpPr>
          <p:cNvPr id="10" name="TextBox 9">
            <a:extLst>
              <a:ext uri="{FF2B5EF4-FFF2-40B4-BE49-F238E27FC236}">
                <a16:creationId xmlns:a16="http://schemas.microsoft.com/office/drawing/2014/main" id="{324065DD-D881-6B46-250B-E147EE64BC19}"/>
              </a:ext>
            </a:extLst>
          </p:cNvPr>
          <p:cNvSpPr txBox="1"/>
          <p:nvPr/>
        </p:nvSpPr>
        <p:spPr>
          <a:xfrm>
            <a:off x="4911567" y="4213129"/>
            <a:ext cx="3975969" cy="261610"/>
          </a:xfrm>
          <a:prstGeom prst="rect">
            <a:avLst/>
          </a:prstGeom>
          <a:noFill/>
        </p:spPr>
        <p:txBody>
          <a:bodyPr wrap="square">
            <a:spAutoFit/>
          </a:bodyPr>
          <a:lstStyle/>
          <a:p>
            <a:pPr marR="0" lvl="0" algn="l" defTabSz="914400" rtl="0" eaLnBrk="0" fontAlgn="base" latinLnBrk="0" hangingPunct="0">
              <a:lnSpc>
                <a:spcPct val="100000"/>
              </a:lnSpc>
              <a:spcBef>
                <a:spcPct val="0"/>
              </a:spcBef>
              <a:spcAft>
                <a:spcPts val="600"/>
              </a:spcAft>
              <a:buClrTx/>
              <a:buSzTx/>
              <a:tabLst/>
            </a:pPr>
            <a:r>
              <a:rPr lang="en-SG" sz="1050" b="1" dirty="0">
                <a:latin typeface="Arial" panose="020B0604020202020204" pitchFamily="34" charset="0"/>
                <a:ea typeface="Lato" panose="020F0502020204030203" pitchFamily="34" charset="0"/>
                <a:cs typeface="Arial" panose="020B0604020202020204" pitchFamily="34" charset="0"/>
              </a:rPr>
              <a:t>5.4 </a:t>
            </a:r>
            <a:r>
              <a:rPr lang="en-GB" sz="1050" b="1" dirty="0">
                <a:latin typeface="Arial" panose="020B0604020202020204" pitchFamily="34" charset="0"/>
                <a:ea typeface="Lato" panose="020F0502020204030203" pitchFamily="34" charset="0"/>
                <a:cs typeface="Arial" panose="020B0604020202020204" pitchFamily="34" charset="0"/>
              </a:rPr>
              <a:t>UPDATES FROM PRIOR REPORTING PERIOD</a:t>
            </a:r>
            <a:endParaRPr kumimoji="0" lang="en-US" altLang="en-US" sz="1050" b="1" i="0" u="none" strike="noStrike" cap="none" normalizeH="0" baseline="0" dirty="0">
              <a:ln>
                <a:noFill/>
              </a:ln>
              <a:effectLst/>
              <a:latin typeface="Arial" panose="020B0604020202020204" pitchFamily="34" charset="0"/>
              <a:ea typeface="Lato" panose="020F0502020204030203" pitchFamily="34" charset="0"/>
              <a:cs typeface="Arial" panose="020B0604020202020204" pitchFamily="34" charset="0"/>
            </a:endParaRPr>
          </a:p>
        </p:txBody>
      </p:sp>
      <p:sp>
        <p:nvSpPr>
          <p:cNvPr id="11" name="Rectangle 10">
            <a:extLst>
              <a:ext uri="{FF2B5EF4-FFF2-40B4-BE49-F238E27FC236}">
                <a16:creationId xmlns:a16="http://schemas.microsoft.com/office/drawing/2014/main" id="{C1591A62-5F9C-2A7A-74D4-46BD0C666AB2}"/>
              </a:ext>
            </a:extLst>
          </p:cNvPr>
          <p:cNvSpPr/>
          <p:nvPr/>
        </p:nvSpPr>
        <p:spPr>
          <a:xfrm>
            <a:off x="888694" y="4500711"/>
            <a:ext cx="3966439" cy="208927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R="0" lvl="0" algn="l" defTabSz="914400" rtl="0" eaLnBrk="0" fontAlgn="base" latinLnBrk="0" hangingPunct="0">
              <a:lnSpc>
                <a:spcPct val="100000"/>
              </a:lnSpc>
              <a:spcBef>
                <a:spcPct val="0"/>
              </a:spcBef>
              <a:spcAft>
                <a:spcPts val="600"/>
              </a:spcAft>
              <a:buClrTx/>
              <a:buSzTx/>
              <a:tabLst/>
            </a:pPr>
            <a:r>
              <a:rPr lang="en-GB" sz="1100" dirty="0">
                <a:solidFill>
                  <a:schemeClr val="tx1"/>
                </a:solidFill>
                <a:latin typeface="Arial" panose="020B0604020202020204" pitchFamily="34" charset="0"/>
                <a:ea typeface="Lato" panose="020F0502020204030203" pitchFamily="34" charset="0"/>
                <a:cs typeface="Arial" panose="020B0604020202020204" pitchFamily="34" charset="0"/>
              </a:rPr>
              <a:t>Our climate scenario analysis employs both transition scenarios aligned with 1.5°C and 2°C warming pathways and physical risk scenarios based on 2°C and 4°C warming projections through 2050. These analyses inform our strategic resilience assessment, helping identify potential business vulnerabilities and opportunities across different climate futures. Scenario outcomes are refreshed biennially and directly inform our climate transition plan, capital expenditure decisions, and product development strategies.</a:t>
            </a:r>
            <a:endParaRPr kumimoji="0" lang="en-GB" altLang="en-US" sz="1100" b="0"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endParaRPr>
          </a:p>
        </p:txBody>
      </p:sp>
      <p:sp>
        <p:nvSpPr>
          <p:cNvPr id="12" name="Rectangle 11">
            <a:extLst>
              <a:ext uri="{FF2B5EF4-FFF2-40B4-BE49-F238E27FC236}">
                <a16:creationId xmlns:a16="http://schemas.microsoft.com/office/drawing/2014/main" id="{F7C09D81-91B7-F681-BDD8-C19538D4B0B8}"/>
              </a:ext>
            </a:extLst>
          </p:cNvPr>
          <p:cNvSpPr/>
          <p:nvPr/>
        </p:nvSpPr>
        <p:spPr>
          <a:xfrm>
            <a:off x="4921431" y="4490129"/>
            <a:ext cx="3966439" cy="2099856"/>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R="0" lvl="0" algn="l" defTabSz="914400" rtl="0" eaLnBrk="0" fontAlgn="base" latinLnBrk="0" hangingPunct="0">
              <a:lnSpc>
                <a:spcPct val="100000"/>
              </a:lnSpc>
              <a:spcBef>
                <a:spcPct val="0"/>
              </a:spcBef>
              <a:spcAft>
                <a:spcPts val="600"/>
              </a:spcAft>
              <a:buClrTx/>
              <a:buSzTx/>
              <a:tabLst/>
            </a:pPr>
            <a:r>
              <a:rPr lang="en-GB" sz="1100" dirty="0">
                <a:solidFill>
                  <a:schemeClr val="tx1"/>
                </a:solidFill>
                <a:latin typeface="Arial" panose="020B0604020202020204" pitchFamily="34" charset="0"/>
                <a:ea typeface="Lato" panose="020F0502020204030203" pitchFamily="34" charset="0"/>
                <a:cs typeface="Arial" panose="020B0604020202020204" pitchFamily="34" charset="0"/>
              </a:rPr>
              <a:t>Since our previous report, we have enhanced our climate risk assessment methodology to incorporate more granular regional analysis and expanded the scope of our Scope 3 emissions inventory to include additional upstream categories. We have accelerated our emissions reduction targets in response to updated climate science and increased our investment in low-carbon technologies by 35% compared to the previous reporting period. Our climate governance has been strengthened through the appointment of a dedicated climate expert to our Sustainability Committee and the implementation of enhanced climate performance metrics for executive compensation.</a:t>
            </a:r>
            <a:endParaRPr kumimoji="0" lang="en-GB" altLang="en-US" sz="1100" b="0" i="0" u="none" strike="noStrike" cap="none" normalizeH="0" baseline="0" dirty="0">
              <a:ln>
                <a:noFill/>
              </a:ln>
              <a:solidFill>
                <a:schemeClr val="tx1"/>
              </a:solidFill>
              <a:effectLst/>
              <a:latin typeface="Arial" panose="020B0604020202020204" pitchFamily="34" charset="0"/>
              <a:ea typeface="Lato" panose="020F0502020204030203" pitchFamily="34" charset="0"/>
              <a:cs typeface="Arial" panose="020B0604020202020204" pitchFamily="34" charset="0"/>
            </a:endParaRPr>
          </a:p>
        </p:txBody>
      </p:sp>
      <p:graphicFrame>
        <p:nvGraphicFramePr>
          <p:cNvPr id="5" name="Table 4">
            <a:extLst>
              <a:ext uri="{FF2B5EF4-FFF2-40B4-BE49-F238E27FC236}">
                <a16:creationId xmlns:a16="http://schemas.microsoft.com/office/drawing/2014/main" id="{E040CF12-4CF9-1F95-890D-939044E5471C}"/>
              </a:ext>
            </a:extLst>
          </p:cNvPr>
          <p:cNvGraphicFramePr>
            <a:graphicFrameLocks noGrp="1"/>
          </p:cNvGraphicFramePr>
          <p:nvPr>
            <p:extLst>
              <p:ext uri="{D42A27DB-BD31-4B8C-83A1-F6EECF244321}">
                <p14:modId xmlns:p14="http://schemas.microsoft.com/office/powerpoint/2010/main" val="3021240985"/>
              </p:ext>
            </p:extLst>
          </p:nvPr>
        </p:nvGraphicFramePr>
        <p:xfrm>
          <a:off x="9389661" y="1802839"/>
          <a:ext cx="2519872" cy="2217712"/>
        </p:xfrm>
        <a:graphic>
          <a:graphicData uri="http://schemas.openxmlformats.org/drawingml/2006/table">
            <a:tbl>
              <a:tblPr firstRow="1" bandRow="1">
                <a:tableStyleId>{5C22544A-7EE6-4342-B048-85BDC9FD1C3A}</a:tableStyleId>
              </a:tblPr>
              <a:tblGrid>
                <a:gridCol w="629968">
                  <a:extLst>
                    <a:ext uri="{9D8B030D-6E8A-4147-A177-3AD203B41FA5}">
                      <a16:colId xmlns:a16="http://schemas.microsoft.com/office/drawing/2014/main" val="3433190092"/>
                    </a:ext>
                  </a:extLst>
                </a:gridCol>
                <a:gridCol w="629968">
                  <a:extLst>
                    <a:ext uri="{9D8B030D-6E8A-4147-A177-3AD203B41FA5}">
                      <a16:colId xmlns:a16="http://schemas.microsoft.com/office/drawing/2014/main" val="1772272052"/>
                    </a:ext>
                  </a:extLst>
                </a:gridCol>
                <a:gridCol w="629968">
                  <a:extLst>
                    <a:ext uri="{9D8B030D-6E8A-4147-A177-3AD203B41FA5}">
                      <a16:colId xmlns:a16="http://schemas.microsoft.com/office/drawing/2014/main" val="3541928736"/>
                    </a:ext>
                  </a:extLst>
                </a:gridCol>
                <a:gridCol w="629968">
                  <a:extLst>
                    <a:ext uri="{9D8B030D-6E8A-4147-A177-3AD203B41FA5}">
                      <a16:colId xmlns:a16="http://schemas.microsoft.com/office/drawing/2014/main" val="389452200"/>
                    </a:ext>
                  </a:extLst>
                </a:gridCol>
              </a:tblGrid>
              <a:tr h="554428">
                <a:tc>
                  <a:txBody>
                    <a:bodyPr/>
                    <a:lstStyle/>
                    <a:p>
                      <a:endParaRPr lang="en-SG"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5B6FF"/>
                    </a:solidFill>
                  </a:tcPr>
                </a:tc>
                <a:tc>
                  <a:txBody>
                    <a:bodyPr/>
                    <a:lstStyle/>
                    <a:p>
                      <a:endParaRPr lang="en-SG"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1949B3"/>
                    </a:solidFill>
                  </a:tcPr>
                </a:tc>
                <a:tc>
                  <a:txBody>
                    <a:bodyPr/>
                    <a:lstStyle/>
                    <a:p>
                      <a:endParaRPr lang="en-SG"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1949B3"/>
                    </a:solidFill>
                  </a:tcPr>
                </a:tc>
                <a:tc>
                  <a:txBody>
                    <a:bodyPr/>
                    <a:lstStyle/>
                    <a:p>
                      <a:endParaRPr lang="en-SG"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478582044"/>
                  </a:ext>
                </a:extLst>
              </a:tr>
              <a:tr h="554428">
                <a:tc>
                  <a:txBody>
                    <a:bodyPr/>
                    <a:lstStyle/>
                    <a:p>
                      <a:endParaRPr lang="en-SG"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85B6FF"/>
                    </a:solidFill>
                  </a:tcPr>
                </a:tc>
                <a:tc>
                  <a:txBody>
                    <a:bodyPr/>
                    <a:lstStyle/>
                    <a:p>
                      <a:endParaRPr lang="en-SG"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85B6FF"/>
                    </a:solidFill>
                  </a:tcPr>
                </a:tc>
                <a:tc>
                  <a:txBody>
                    <a:bodyPr/>
                    <a:lstStyle/>
                    <a:p>
                      <a:endParaRPr lang="en-SG"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1949B3"/>
                    </a:solidFill>
                  </a:tcPr>
                </a:tc>
                <a:tc>
                  <a:txBody>
                    <a:bodyPr/>
                    <a:lstStyle/>
                    <a:p>
                      <a:endParaRPr lang="en-SG"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1949B3"/>
                    </a:solidFill>
                  </a:tcPr>
                </a:tc>
                <a:extLst>
                  <a:ext uri="{0D108BD9-81ED-4DB2-BD59-A6C34878D82A}">
                    <a16:rowId xmlns:a16="http://schemas.microsoft.com/office/drawing/2014/main" val="2000364590"/>
                  </a:ext>
                </a:extLst>
              </a:tr>
              <a:tr h="554428">
                <a:tc>
                  <a:txBody>
                    <a:bodyPr/>
                    <a:lstStyle/>
                    <a:p>
                      <a:endParaRPr lang="en-SG"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E7FA"/>
                    </a:solidFill>
                  </a:tcPr>
                </a:tc>
                <a:tc>
                  <a:txBody>
                    <a:bodyPr/>
                    <a:lstStyle/>
                    <a:p>
                      <a:endParaRPr lang="en-SG"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5B6FF"/>
                    </a:solidFill>
                  </a:tcPr>
                </a:tc>
                <a:tc>
                  <a:txBody>
                    <a:bodyPr/>
                    <a:lstStyle/>
                    <a:p>
                      <a:endParaRPr lang="en-SG"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5B6FF"/>
                    </a:solidFill>
                  </a:tcPr>
                </a:tc>
                <a:tc>
                  <a:txBody>
                    <a:bodyPr/>
                    <a:lstStyle/>
                    <a:p>
                      <a:endParaRPr lang="en-SG"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1949B3"/>
                    </a:solidFill>
                  </a:tcPr>
                </a:tc>
                <a:extLst>
                  <a:ext uri="{0D108BD9-81ED-4DB2-BD59-A6C34878D82A}">
                    <a16:rowId xmlns:a16="http://schemas.microsoft.com/office/drawing/2014/main" val="1804574968"/>
                  </a:ext>
                </a:extLst>
              </a:tr>
              <a:tr h="554428">
                <a:tc>
                  <a:txBody>
                    <a:bodyPr/>
                    <a:lstStyle/>
                    <a:p>
                      <a:endParaRPr lang="en-SG"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E7FA"/>
                    </a:solidFill>
                  </a:tcPr>
                </a:tc>
                <a:tc>
                  <a:txBody>
                    <a:bodyPr/>
                    <a:lstStyle/>
                    <a:p>
                      <a:endParaRPr lang="en-SG"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E7FA"/>
                    </a:solidFill>
                  </a:tcPr>
                </a:tc>
                <a:tc>
                  <a:txBody>
                    <a:bodyPr/>
                    <a:lstStyle/>
                    <a:p>
                      <a:endParaRPr lang="en-SG"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5B6FF"/>
                    </a:solidFill>
                  </a:tcPr>
                </a:tc>
                <a:tc>
                  <a:txBody>
                    <a:bodyPr/>
                    <a:lstStyle/>
                    <a:p>
                      <a:endParaRPr lang="en-SG"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5B6FF"/>
                    </a:solidFill>
                  </a:tcPr>
                </a:tc>
                <a:extLst>
                  <a:ext uri="{0D108BD9-81ED-4DB2-BD59-A6C34878D82A}">
                    <a16:rowId xmlns:a16="http://schemas.microsoft.com/office/drawing/2014/main" val="942739989"/>
                  </a:ext>
                </a:extLst>
              </a:tr>
            </a:tbl>
          </a:graphicData>
        </a:graphic>
      </p:graphicFrame>
      <p:sp>
        <p:nvSpPr>
          <p:cNvPr id="14" name="TextBox 13">
            <a:extLst>
              <a:ext uri="{FF2B5EF4-FFF2-40B4-BE49-F238E27FC236}">
                <a16:creationId xmlns:a16="http://schemas.microsoft.com/office/drawing/2014/main" id="{7DAA9B40-6523-A6A7-B530-BBB21FB83D9A}"/>
              </a:ext>
            </a:extLst>
          </p:cNvPr>
          <p:cNvSpPr txBox="1"/>
          <p:nvPr/>
        </p:nvSpPr>
        <p:spPr>
          <a:xfrm>
            <a:off x="9292620" y="1498181"/>
            <a:ext cx="2581839" cy="276999"/>
          </a:xfrm>
          <a:prstGeom prst="rect">
            <a:avLst/>
          </a:prstGeom>
          <a:noFill/>
        </p:spPr>
        <p:txBody>
          <a:bodyPr wrap="square">
            <a:spAutoFit/>
          </a:bodyPr>
          <a:lstStyle/>
          <a:p>
            <a:r>
              <a:rPr lang="en-SG" sz="1200" b="1" i="0" u="none" strike="noStrike" baseline="0" dirty="0">
                <a:latin typeface="Arial" panose="020B0604020202020204" pitchFamily="34" charset="0"/>
                <a:ea typeface="Lato" panose="020F0502020204030203" pitchFamily="34" charset="0"/>
                <a:cs typeface="Arial" panose="020B0604020202020204" pitchFamily="34" charset="0"/>
              </a:rPr>
              <a:t>RISK MANAGEMENT MATRIX</a:t>
            </a:r>
            <a:endParaRPr lang="en-SG" sz="1200" b="1" dirty="0">
              <a:latin typeface="Arial" panose="020B0604020202020204" pitchFamily="34" charset="0"/>
              <a:ea typeface="Lato" panose="020F0502020204030203" pitchFamily="34" charset="0"/>
              <a:cs typeface="Arial" panose="020B0604020202020204" pitchFamily="34" charset="0"/>
            </a:endParaRPr>
          </a:p>
        </p:txBody>
      </p:sp>
      <p:sp>
        <p:nvSpPr>
          <p:cNvPr id="15" name="TextBox 14">
            <a:extLst>
              <a:ext uri="{FF2B5EF4-FFF2-40B4-BE49-F238E27FC236}">
                <a16:creationId xmlns:a16="http://schemas.microsoft.com/office/drawing/2014/main" id="{2FA7F25F-705C-4A38-3687-27E4D39B2D66}"/>
              </a:ext>
            </a:extLst>
          </p:cNvPr>
          <p:cNvSpPr txBox="1"/>
          <p:nvPr/>
        </p:nvSpPr>
        <p:spPr>
          <a:xfrm rot="16200000">
            <a:off x="8861531" y="2797249"/>
            <a:ext cx="790130" cy="261610"/>
          </a:xfrm>
          <a:prstGeom prst="rect">
            <a:avLst/>
          </a:prstGeom>
          <a:noFill/>
        </p:spPr>
        <p:txBody>
          <a:bodyPr wrap="square">
            <a:spAutoFit/>
          </a:bodyPr>
          <a:lstStyle/>
          <a:p>
            <a:r>
              <a:rPr lang="en-SG" sz="1100" b="1" i="0" u="none" strike="noStrike" baseline="0" dirty="0">
                <a:latin typeface="Arial" panose="020B0604020202020204" pitchFamily="34" charset="0"/>
                <a:ea typeface="Lato" panose="020F0502020204030203" pitchFamily="34" charset="0"/>
                <a:cs typeface="Arial" panose="020B0604020202020204" pitchFamily="34" charset="0"/>
              </a:rPr>
              <a:t>IMPACT</a:t>
            </a:r>
            <a:endParaRPr lang="en-SG" sz="1100" b="1" dirty="0">
              <a:latin typeface="Arial" panose="020B0604020202020204" pitchFamily="34" charset="0"/>
              <a:ea typeface="Lato" panose="020F0502020204030203" pitchFamily="34" charset="0"/>
              <a:cs typeface="Arial" panose="020B0604020202020204" pitchFamily="34" charset="0"/>
            </a:endParaRPr>
          </a:p>
        </p:txBody>
      </p:sp>
      <p:sp>
        <p:nvSpPr>
          <p:cNvPr id="16" name="TextBox 15">
            <a:extLst>
              <a:ext uri="{FF2B5EF4-FFF2-40B4-BE49-F238E27FC236}">
                <a16:creationId xmlns:a16="http://schemas.microsoft.com/office/drawing/2014/main" id="{A1A89253-437E-C6CE-A8B7-44E29CCFE86E}"/>
              </a:ext>
            </a:extLst>
          </p:cNvPr>
          <p:cNvSpPr txBox="1"/>
          <p:nvPr/>
        </p:nvSpPr>
        <p:spPr>
          <a:xfrm>
            <a:off x="10161106" y="4031021"/>
            <a:ext cx="1089004" cy="261610"/>
          </a:xfrm>
          <a:prstGeom prst="rect">
            <a:avLst/>
          </a:prstGeom>
          <a:noFill/>
        </p:spPr>
        <p:txBody>
          <a:bodyPr wrap="square">
            <a:spAutoFit/>
          </a:bodyPr>
          <a:lstStyle/>
          <a:p>
            <a:r>
              <a:rPr lang="en-SG" sz="1100" b="1" dirty="0">
                <a:latin typeface="Arial" panose="020B0604020202020204" pitchFamily="34" charset="0"/>
                <a:ea typeface="Lato" panose="020F0502020204030203" pitchFamily="34" charset="0"/>
                <a:cs typeface="Arial" panose="020B0604020202020204" pitchFamily="34" charset="0"/>
              </a:rPr>
              <a:t>LIKELIHOOD</a:t>
            </a:r>
          </a:p>
        </p:txBody>
      </p:sp>
      <p:sp>
        <p:nvSpPr>
          <p:cNvPr id="17" name="TextBox 16">
            <a:extLst>
              <a:ext uri="{FF2B5EF4-FFF2-40B4-BE49-F238E27FC236}">
                <a16:creationId xmlns:a16="http://schemas.microsoft.com/office/drawing/2014/main" id="{C159B185-1A12-2115-5A1A-AC3CF078203D}"/>
              </a:ext>
            </a:extLst>
          </p:cNvPr>
          <p:cNvSpPr txBox="1"/>
          <p:nvPr/>
        </p:nvSpPr>
        <p:spPr>
          <a:xfrm>
            <a:off x="9327694" y="4023498"/>
            <a:ext cx="590201" cy="246221"/>
          </a:xfrm>
          <a:prstGeom prst="rect">
            <a:avLst/>
          </a:prstGeom>
          <a:noFill/>
        </p:spPr>
        <p:txBody>
          <a:bodyPr wrap="square">
            <a:spAutoFit/>
          </a:bodyPr>
          <a:lstStyle/>
          <a:p>
            <a:r>
              <a:rPr lang="en-SG" sz="1000" b="1" dirty="0">
                <a:solidFill>
                  <a:schemeClr val="tx1">
                    <a:lumMod val="65000"/>
                    <a:lumOff val="35000"/>
                  </a:schemeClr>
                </a:solidFill>
                <a:latin typeface="Arial" panose="020B0604020202020204" pitchFamily="34" charset="0"/>
                <a:ea typeface="Lato" panose="020F0502020204030203" pitchFamily="34" charset="0"/>
                <a:cs typeface="Arial" panose="020B0604020202020204" pitchFamily="34" charset="0"/>
              </a:rPr>
              <a:t>Low</a:t>
            </a:r>
          </a:p>
        </p:txBody>
      </p:sp>
      <p:sp>
        <p:nvSpPr>
          <p:cNvPr id="18" name="TextBox 17">
            <a:extLst>
              <a:ext uri="{FF2B5EF4-FFF2-40B4-BE49-F238E27FC236}">
                <a16:creationId xmlns:a16="http://schemas.microsoft.com/office/drawing/2014/main" id="{5A2E2D1A-DFE8-1649-08E6-DBB5798BCE0B}"/>
              </a:ext>
            </a:extLst>
          </p:cNvPr>
          <p:cNvSpPr txBox="1"/>
          <p:nvPr/>
        </p:nvSpPr>
        <p:spPr>
          <a:xfrm rot="16200000">
            <a:off x="8972955" y="3685350"/>
            <a:ext cx="590201" cy="246221"/>
          </a:xfrm>
          <a:prstGeom prst="rect">
            <a:avLst/>
          </a:prstGeom>
          <a:noFill/>
        </p:spPr>
        <p:txBody>
          <a:bodyPr wrap="square">
            <a:spAutoFit/>
          </a:bodyPr>
          <a:lstStyle/>
          <a:p>
            <a:r>
              <a:rPr lang="en-SG" sz="1000" b="1" dirty="0">
                <a:solidFill>
                  <a:schemeClr val="tx1">
                    <a:lumMod val="65000"/>
                    <a:lumOff val="35000"/>
                  </a:schemeClr>
                </a:solidFill>
                <a:latin typeface="Arial" panose="020B0604020202020204" pitchFamily="34" charset="0"/>
                <a:ea typeface="Lato" panose="020F0502020204030203" pitchFamily="34" charset="0"/>
                <a:cs typeface="Arial" panose="020B0604020202020204" pitchFamily="34" charset="0"/>
              </a:rPr>
              <a:t>Low</a:t>
            </a:r>
          </a:p>
        </p:txBody>
      </p:sp>
      <p:sp>
        <p:nvSpPr>
          <p:cNvPr id="19" name="TextBox 18">
            <a:extLst>
              <a:ext uri="{FF2B5EF4-FFF2-40B4-BE49-F238E27FC236}">
                <a16:creationId xmlns:a16="http://schemas.microsoft.com/office/drawing/2014/main" id="{3FAC37B8-D40C-4606-9FF3-1FEE963B7000}"/>
              </a:ext>
            </a:extLst>
          </p:cNvPr>
          <p:cNvSpPr txBox="1"/>
          <p:nvPr/>
        </p:nvSpPr>
        <p:spPr>
          <a:xfrm>
            <a:off x="11520931" y="4023498"/>
            <a:ext cx="590201" cy="246221"/>
          </a:xfrm>
          <a:prstGeom prst="rect">
            <a:avLst/>
          </a:prstGeom>
          <a:noFill/>
        </p:spPr>
        <p:txBody>
          <a:bodyPr wrap="square">
            <a:spAutoFit/>
          </a:bodyPr>
          <a:lstStyle/>
          <a:p>
            <a:r>
              <a:rPr lang="en-SG" sz="1000" b="1" dirty="0">
                <a:solidFill>
                  <a:schemeClr val="tx1">
                    <a:lumMod val="65000"/>
                    <a:lumOff val="35000"/>
                  </a:schemeClr>
                </a:solidFill>
                <a:latin typeface="Arial" panose="020B0604020202020204" pitchFamily="34" charset="0"/>
                <a:ea typeface="Lato" panose="020F0502020204030203" pitchFamily="34" charset="0"/>
                <a:cs typeface="Arial" panose="020B0604020202020204" pitchFamily="34" charset="0"/>
              </a:rPr>
              <a:t>High</a:t>
            </a:r>
          </a:p>
        </p:txBody>
      </p:sp>
      <p:sp>
        <p:nvSpPr>
          <p:cNvPr id="20" name="TextBox 19">
            <a:extLst>
              <a:ext uri="{FF2B5EF4-FFF2-40B4-BE49-F238E27FC236}">
                <a16:creationId xmlns:a16="http://schemas.microsoft.com/office/drawing/2014/main" id="{826B3B42-764E-6E6D-A6B6-AE174BBF6574}"/>
              </a:ext>
            </a:extLst>
          </p:cNvPr>
          <p:cNvSpPr txBox="1"/>
          <p:nvPr/>
        </p:nvSpPr>
        <p:spPr>
          <a:xfrm rot="16200000">
            <a:off x="8970320" y="1756130"/>
            <a:ext cx="590201" cy="246221"/>
          </a:xfrm>
          <a:prstGeom prst="rect">
            <a:avLst/>
          </a:prstGeom>
          <a:noFill/>
        </p:spPr>
        <p:txBody>
          <a:bodyPr wrap="square">
            <a:spAutoFit/>
          </a:bodyPr>
          <a:lstStyle/>
          <a:p>
            <a:r>
              <a:rPr lang="en-SG" sz="1000" b="1" dirty="0">
                <a:solidFill>
                  <a:schemeClr val="tx1">
                    <a:lumMod val="65000"/>
                    <a:lumOff val="35000"/>
                  </a:schemeClr>
                </a:solidFill>
                <a:latin typeface="Arial" panose="020B0604020202020204" pitchFamily="34" charset="0"/>
                <a:ea typeface="Lato" panose="020F0502020204030203" pitchFamily="34" charset="0"/>
                <a:cs typeface="Arial" panose="020B0604020202020204" pitchFamily="34" charset="0"/>
              </a:rPr>
              <a:t>High</a:t>
            </a:r>
          </a:p>
        </p:txBody>
      </p:sp>
      <p:sp>
        <p:nvSpPr>
          <p:cNvPr id="21" name="Rectangle 20">
            <a:extLst>
              <a:ext uri="{FF2B5EF4-FFF2-40B4-BE49-F238E27FC236}">
                <a16:creationId xmlns:a16="http://schemas.microsoft.com/office/drawing/2014/main" id="{54189C64-83CE-63E9-03B6-EDD24DA6C473}"/>
              </a:ext>
            </a:extLst>
          </p:cNvPr>
          <p:cNvSpPr/>
          <p:nvPr/>
        </p:nvSpPr>
        <p:spPr>
          <a:xfrm>
            <a:off x="9387402" y="4490129"/>
            <a:ext cx="2522132" cy="2099856"/>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a:latin typeface="Arial" panose="020B0604020202020204" pitchFamily="34" charset="0"/>
              <a:cs typeface="Arial" panose="020B0604020202020204" pitchFamily="34" charset="0"/>
            </a:endParaRPr>
          </a:p>
        </p:txBody>
      </p:sp>
      <p:sp>
        <p:nvSpPr>
          <p:cNvPr id="22" name="Oval 21">
            <a:extLst>
              <a:ext uri="{FF2B5EF4-FFF2-40B4-BE49-F238E27FC236}">
                <a16:creationId xmlns:a16="http://schemas.microsoft.com/office/drawing/2014/main" id="{845A02E3-DD12-2252-8FEB-371D38B6A378}"/>
              </a:ext>
            </a:extLst>
          </p:cNvPr>
          <p:cNvSpPr/>
          <p:nvPr/>
        </p:nvSpPr>
        <p:spPr>
          <a:xfrm>
            <a:off x="9559158" y="4837209"/>
            <a:ext cx="278524" cy="26801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SG" sz="1200" b="1" dirty="0">
                <a:solidFill>
                  <a:schemeClr val="tx1">
                    <a:lumMod val="65000"/>
                    <a:lumOff val="35000"/>
                  </a:schemeClr>
                </a:solidFill>
                <a:latin typeface="Arial" panose="020B0604020202020204" pitchFamily="34" charset="0"/>
                <a:ea typeface="Lato" panose="020F0502020204030203" pitchFamily="34" charset="0"/>
                <a:cs typeface="Arial" panose="020B0604020202020204" pitchFamily="34" charset="0"/>
              </a:rPr>
              <a:t>A</a:t>
            </a:r>
            <a:endParaRPr lang="en-SG" sz="2800" b="1" dirty="0">
              <a:latin typeface="Arial" panose="020B0604020202020204" pitchFamily="34" charset="0"/>
              <a:cs typeface="Arial" panose="020B0604020202020204" pitchFamily="34" charset="0"/>
            </a:endParaRPr>
          </a:p>
        </p:txBody>
      </p:sp>
      <p:sp>
        <p:nvSpPr>
          <p:cNvPr id="26" name="TextBox 25">
            <a:extLst>
              <a:ext uri="{FF2B5EF4-FFF2-40B4-BE49-F238E27FC236}">
                <a16:creationId xmlns:a16="http://schemas.microsoft.com/office/drawing/2014/main" id="{9030FFAB-A0FE-1665-61E9-3F29B2D5D118}"/>
              </a:ext>
            </a:extLst>
          </p:cNvPr>
          <p:cNvSpPr txBox="1"/>
          <p:nvPr/>
        </p:nvSpPr>
        <p:spPr>
          <a:xfrm>
            <a:off x="9848848" y="4833479"/>
            <a:ext cx="1024759" cy="261610"/>
          </a:xfrm>
          <a:prstGeom prst="rect">
            <a:avLst/>
          </a:prstGeom>
          <a:noFill/>
        </p:spPr>
        <p:txBody>
          <a:bodyPr wrap="square" rtlCol="0">
            <a:spAutoFit/>
          </a:bodyPr>
          <a:lstStyle/>
          <a:p>
            <a:r>
              <a:rPr lang="en-SG" sz="1100" dirty="0">
                <a:latin typeface="Arial" panose="020B0604020202020204" pitchFamily="34" charset="0"/>
                <a:ea typeface="Roboto" panose="02000000000000000000" pitchFamily="2" charset="0"/>
                <a:cs typeface="Arial" panose="020B0604020202020204" pitchFamily="34" charset="0"/>
              </a:rPr>
              <a:t>RISK A</a:t>
            </a:r>
          </a:p>
        </p:txBody>
      </p:sp>
      <p:sp>
        <p:nvSpPr>
          <p:cNvPr id="27" name="TextBox 26">
            <a:extLst>
              <a:ext uri="{FF2B5EF4-FFF2-40B4-BE49-F238E27FC236}">
                <a16:creationId xmlns:a16="http://schemas.microsoft.com/office/drawing/2014/main" id="{B424F2CD-3134-73BE-60FF-68FD27D7B18F}"/>
              </a:ext>
            </a:extLst>
          </p:cNvPr>
          <p:cNvSpPr txBox="1"/>
          <p:nvPr/>
        </p:nvSpPr>
        <p:spPr>
          <a:xfrm>
            <a:off x="9475731" y="4546013"/>
            <a:ext cx="1024759" cy="261610"/>
          </a:xfrm>
          <a:prstGeom prst="rect">
            <a:avLst/>
          </a:prstGeom>
          <a:noFill/>
        </p:spPr>
        <p:txBody>
          <a:bodyPr wrap="square" rtlCol="0">
            <a:spAutoFit/>
          </a:bodyPr>
          <a:lstStyle/>
          <a:p>
            <a:r>
              <a:rPr lang="en-SG" sz="1100" b="1" u="sng" dirty="0">
                <a:latin typeface="Arial" panose="020B0604020202020204" pitchFamily="34" charset="0"/>
                <a:ea typeface="Roboto" panose="02000000000000000000" pitchFamily="2" charset="0"/>
                <a:cs typeface="Arial" panose="020B0604020202020204" pitchFamily="34" charset="0"/>
              </a:rPr>
              <a:t>SUMMARY</a:t>
            </a:r>
          </a:p>
        </p:txBody>
      </p:sp>
      <p:sp>
        <p:nvSpPr>
          <p:cNvPr id="28" name="Oval 27">
            <a:extLst>
              <a:ext uri="{FF2B5EF4-FFF2-40B4-BE49-F238E27FC236}">
                <a16:creationId xmlns:a16="http://schemas.microsoft.com/office/drawing/2014/main" id="{7A8492BF-FC3E-4A0B-FBB1-9E9F5D16358E}"/>
              </a:ext>
            </a:extLst>
          </p:cNvPr>
          <p:cNvSpPr/>
          <p:nvPr/>
        </p:nvSpPr>
        <p:spPr>
          <a:xfrm>
            <a:off x="9559158" y="5187586"/>
            <a:ext cx="278524" cy="26801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SG" sz="1200" b="1" dirty="0">
                <a:solidFill>
                  <a:schemeClr val="tx1">
                    <a:lumMod val="65000"/>
                    <a:lumOff val="35000"/>
                  </a:schemeClr>
                </a:solidFill>
                <a:latin typeface="Arial" panose="020B0604020202020204" pitchFamily="34" charset="0"/>
                <a:ea typeface="Lato" panose="020F0502020204030203" pitchFamily="34" charset="0"/>
                <a:cs typeface="Arial" panose="020B0604020202020204" pitchFamily="34" charset="0"/>
              </a:rPr>
              <a:t>B</a:t>
            </a:r>
            <a:endParaRPr lang="en-SG" sz="2800" b="1" dirty="0">
              <a:latin typeface="Arial" panose="020B0604020202020204" pitchFamily="34" charset="0"/>
              <a:cs typeface="Arial" panose="020B0604020202020204" pitchFamily="34" charset="0"/>
            </a:endParaRPr>
          </a:p>
        </p:txBody>
      </p:sp>
      <p:sp>
        <p:nvSpPr>
          <p:cNvPr id="29" name="TextBox 28">
            <a:extLst>
              <a:ext uri="{FF2B5EF4-FFF2-40B4-BE49-F238E27FC236}">
                <a16:creationId xmlns:a16="http://schemas.microsoft.com/office/drawing/2014/main" id="{B7BB19DD-F92D-F76D-BF09-357A272FEB9A}"/>
              </a:ext>
            </a:extLst>
          </p:cNvPr>
          <p:cNvSpPr txBox="1"/>
          <p:nvPr/>
        </p:nvSpPr>
        <p:spPr>
          <a:xfrm>
            <a:off x="9848848" y="5183856"/>
            <a:ext cx="1024759" cy="261610"/>
          </a:xfrm>
          <a:prstGeom prst="rect">
            <a:avLst/>
          </a:prstGeom>
          <a:noFill/>
        </p:spPr>
        <p:txBody>
          <a:bodyPr wrap="square" rtlCol="0">
            <a:spAutoFit/>
          </a:bodyPr>
          <a:lstStyle/>
          <a:p>
            <a:r>
              <a:rPr lang="en-SG" sz="1100" dirty="0">
                <a:latin typeface="Arial" panose="020B0604020202020204" pitchFamily="34" charset="0"/>
                <a:ea typeface="Roboto" panose="02000000000000000000" pitchFamily="2" charset="0"/>
                <a:cs typeface="Arial" panose="020B0604020202020204" pitchFamily="34" charset="0"/>
              </a:rPr>
              <a:t>RISK B</a:t>
            </a:r>
          </a:p>
        </p:txBody>
      </p:sp>
      <p:sp>
        <p:nvSpPr>
          <p:cNvPr id="32" name="Oval 31">
            <a:extLst>
              <a:ext uri="{FF2B5EF4-FFF2-40B4-BE49-F238E27FC236}">
                <a16:creationId xmlns:a16="http://schemas.microsoft.com/office/drawing/2014/main" id="{80C6C7F3-FDC6-6C6C-FA53-AD837118F05C}"/>
              </a:ext>
            </a:extLst>
          </p:cNvPr>
          <p:cNvSpPr/>
          <p:nvPr/>
        </p:nvSpPr>
        <p:spPr>
          <a:xfrm>
            <a:off x="9559158" y="5531559"/>
            <a:ext cx="278524" cy="26801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SG" sz="1200" b="1" dirty="0">
                <a:solidFill>
                  <a:schemeClr val="tx1">
                    <a:lumMod val="65000"/>
                    <a:lumOff val="35000"/>
                  </a:schemeClr>
                </a:solidFill>
                <a:latin typeface="Arial" panose="020B0604020202020204" pitchFamily="34" charset="0"/>
                <a:ea typeface="Lato" panose="020F0502020204030203" pitchFamily="34" charset="0"/>
                <a:cs typeface="Arial" panose="020B0604020202020204" pitchFamily="34" charset="0"/>
              </a:rPr>
              <a:t>C</a:t>
            </a:r>
            <a:endParaRPr lang="en-SG" sz="2800" b="1" dirty="0">
              <a:latin typeface="Arial" panose="020B0604020202020204" pitchFamily="34" charset="0"/>
              <a:cs typeface="Arial" panose="020B0604020202020204" pitchFamily="34" charset="0"/>
            </a:endParaRPr>
          </a:p>
        </p:txBody>
      </p:sp>
      <p:sp>
        <p:nvSpPr>
          <p:cNvPr id="33" name="TextBox 32">
            <a:extLst>
              <a:ext uri="{FF2B5EF4-FFF2-40B4-BE49-F238E27FC236}">
                <a16:creationId xmlns:a16="http://schemas.microsoft.com/office/drawing/2014/main" id="{4760CF7C-26F0-3DC7-C812-4B61F01F4B6A}"/>
              </a:ext>
            </a:extLst>
          </p:cNvPr>
          <p:cNvSpPr txBox="1"/>
          <p:nvPr/>
        </p:nvSpPr>
        <p:spPr>
          <a:xfrm>
            <a:off x="9848848" y="5527829"/>
            <a:ext cx="1024759" cy="261610"/>
          </a:xfrm>
          <a:prstGeom prst="rect">
            <a:avLst/>
          </a:prstGeom>
          <a:noFill/>
        </p:spPr>
        <p:txBody>
          <a:bodyPr wrap="square" rtlCol="0">
            <a:spAutoFit/>
          </a:bodyPr>
          <a:lstStyle/>
          <a:p>
            <a:r>
              <a:rPr lang="en-SG" sz="1100" dirty="0">
                <a:latin typeface="Arial" panose="020B0604020202020204" pitchFamily="34" charset="0"/>
                <a:ea typeface="Roboto" panose="02000000000000000000" pitchFamily="2" charset="0"/>
                <a:cs typeface="Arial" panose="020B0604020202020204" pitchFamily="34" charset="0"/>
              </a:rPr>
              <a:t>RISK C</a:t>
            </a:r>
          </a:p>
        </p:txBody>
      </p:sp>
      <p:sp>
        <p:nvSpPr>
          <p:cNvPr id="34" name="Oval 33">
            <a:extLst>
              <a:ext uri="{FF2B5EF4-FFF2-40B4-BE49-F238E27FC236}">
                <a16:creationId xmlns:a16="http://schemas.microsoft.com/office/drawing/2014/main" id="{E4172AD7-F895-881D-9E9F-2DEBA51D6DCE}"/>
              </a:ext>
            </a:extLst>
          </p:cNvPr>
          <p:cNvSpPr/>
          <p:nvPr/>
        </p:nvSpPr>
        <p:spPr>
          <a:xfrm>
            <a:off x="9559158" y="5875532"/>
            <a:ext cx="278524" cy="26801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SG" sz="1200" b="1" dirty="0">
                <a:solidFill>
                  <a:schemeClr val="tx1">
                    <a:lumMod val="65000"/>
                    <a:lumOff val="35000"/>
                  </a:schemeClr>
                </a:solidFill>
                <a:latin typeface="Arial" panose="020B0604020202020204" pitchFamily="34" charset="0"/>
                <a:ea typeface="Lato" panose="020F0502020204030203" pitchFamily="34" charset="0"/>
                <a:cs typeface="Arial" panose="020B0604020202020204" pitchFamily="34" charset="0"/>
              </a:rPr>
              <a:t>D</a:t>
            </a:r>
            <a:endParaRPr lang="en-SG" sz="2800" b="1" dirty="0">
              <a:latin typeface="Arial" panose="020B0604020202020204" pitchFamily="34" charset="0"/>
              <a:cs typeface="Arial" panose="020B0604020202020204" pitchFamily="34" charset="0"/>
            </a:endParaRPr>
          </a:p>
        </p:txBody>
      </p:sp>
      <p:sp>
        <p:nvSpPr>
          <p:cNvPr id="35" name="TextBox 34">
            <a:extLst>
              <a:ext uri="{FF2B5EF4-FFF2-40B4-BE49-F238E27FC236}">
                <a16:creationId xmlns:a16="http://schemas.microsoft.com/office/drawing/2014/main" id="{E5E70B70-E3BC-E079-5EB6-ED77580DB231}"/>
              </a:ext>
            </a:extLst>
          </p:cNvPr>
          <p:cNvSpPr txBox="1"/>
          <p:nvPr/>
        </p:nvSpPr>
        <p:spPr>
          <a:xfrm>
            <a:off x="9848848" y="5871802"/>
            <a:ext cx="1024759" cy="261610"/>
          </a:xfrm>
          <a:prstGeom prst="rect">
            <a:avLst/>
          </a:prstGeom>
          <a:noFill/>
        </p:spPr>
        <p:txBody>
          <a:bodyPr wrap="square" rtlCol="0">
            <a:spAutoFit/>
          </a:bodyPr>
          <a:lstStyle/>
          <a:p>
            <a:r>
              <a:rPr lang="en-SG" sz="1100" dirty="0">
                <a:latin typeface="Arial" panose="020B0604020202020204" pitchFamily="34" charset="0"/>
                <a:ea typeface="Roboto" panose="02000000000000000000" pitchFamily="2" charset="0"/>
                <a:cs typeface="Arial" panose="020B0604020202020204" pitchFamily="34" charset="0"/>
              </a:rPr>
              <a:t>RISK D</a:t>
            </a:r>
          </a:p>
        </p:txBody>
      </p:sp>
      <p:sp>
        <p:nvSpPr>
          <p:cNvPr id="36" name="Oval 35">
            <a:extLst>
              <a:ext uri="{FF2B5EF4-FFF2-40B4-BE49-F238E27FC236}">
                <a16:creationId xmlns:a16="http://schemas.microsoft.com/office/drawing/2014/main" id="{696C7A33-6A1B-120D-DCD0-EF80D5D2D8ED}"/>
              </a:ext>
            </a:extLst>
          </p:cNvPr>
          <p:cNvSpPr/>
          <p:nvPr/>
        </p:nvSpPr>
        <p:spPr>
          <a:xfrm>
            <a:off x="9559158" y="6206088"/>
            <a:ext cx="278524" cy="26801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SG" sz="1200" b="1" dirty="0">
                <a:solidFill>
                  <a:schemeClr val="tx1">
                    <a:lumMod val="65000"/>
                    <a:lumOff val="35000"/>
                  </a:schemeClr>
                </a:solidFill>
                <a:latin typeface="Arial" panose="020B0604020202020204" pitchFamily="34" charset="0"/>
                <a:ea typeface="Lato" panose="020F0502020204030203" pitchFamily="34" charset="0"/>
                <a:cs typeface="Arial" panose="020B0604020202020204" pitchFamily="34" charset="0"/>
              </a:rPr>
              <a:t>E</a:t>
            </a:r>
            <a:endParaRPr lang="en-SG" sz="2800" b="1" dirty="0">
              <a:latin typeface="Arial" panose="020B0604020202020204" pitchFamily="34" charset="0"/>
              <a:cs typeface="Arial" panose="020B0604020202020204" pitchFamily="34" charset="0"/>
            </a:endParaRPr>
          </a:p>
        </p:txBody>
      </p:sp>
      <p:sp>
        <p:nvSpPr>
          <p:cNvPr id="37" name="TextBox 36">
            <a:extLst>
              <a:ext uri="{FF2B5EF4-FFF2-40B4-BE49-F238E27FC236}">
                <a16:creationId xmlns:a16="http://schemas.microsoft.com/office/drawing/2014/main" id="{F49E80D3-8D27-FAEB-62F5-9EA665B99CBD}"/>
              </a:ext>
            </a:extLst>
          </p:cNvPr>
          <p:cNvSpPr txBox="1"/>
          <p:nvPr/>
        </p:nvSpPr>
        <p:spPr>
          <a:xfrm>
            <a:off x="9848848" y="6202358"/>
            <a:ext cx="1024759" cy="261610"/>
          </a:xfrm>
          <a:prstGeom prst="rect">
            <a:avLst/>
          </a:prstGeom>
          <a:noFill/>
        </p:spPr>
        <p:txBody>
          <a:bodyPr wrap="square" rtlCol="0">
            <a:spAutoFit/>
          </a:bodyPr>
          <a:lstStyle/>
          <a:p>
            <a:r>
              <a:rPr lang="en-SG" sz="1100" dirty="0">
                <a:latin typeface="Arial" panose="020B0604020202020204" pitchFamily="34" charset="0"/>
                <a:ea typeface="Roboto" panose="02000000000000000000" pitchFamily="2" charset="0"/>
                <a:cs typeface="Arial" panose="020B0604020202020204" pitchFamily="34" charset="0"/>
              </a:rPr>
              <a:t>RISK E</a:t>
            </a:r>
          </a:p>
        </p:txBody>
      </p:sp>
      <p:sp>
        <p:nvSpPr>
          <p:cNvPr id="38" name="Oval 37">
            <a:extLst>
              <a:ext uri="{FF2B5EF4-FFF2-40B4-BE49-F238E27FC236}">
                <a16:creationId xmlns:a16="http://schemas.microsoft.com/office/drawing/2014/main" id="{FD62EF2F-BF62-AF36-BE5C-6B62320B794E}"/>
              </a:ext>
            </a:extLst>
          </p:cNvPr>
          <p:cNvSpPr/>
          <p:nvPr/>
        </p:nvSpPr>
        <p:spPr>
          <a:xfrm>
            <a:off x="11381669" y="1991406"/>
            <a:ext cx="278524" cy="26801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SG" sz="1200" b="1" dirty="0">
                <a:solidFill>
                  <a:schemeClr val="tx1">
                    <a:lumMod val="65000"/>
                    <a:lumOff val="35000"/>
                  </a:schemeClr>
                </a:solidFill>
                <a:latin typeface="Arial" panose="020B0604020202020204" pitchFamily="34" charset="0"/>
                <a:ea typeface="Lato" panose="020F0502020204030203" pitchFamily="34" charset="0"/>
                <a:cs typeface="Arial" panose="020B0604020202020204" pitchFamily="34" charset="0"/>
              </a:rPr>
              <a:t>A</a:t>
            </a:r>
            <a:endParaRPr lang="en-SG" sz="2800" b="1" dirty="0">
              <a:latin typeface="Arial" panose="020B0604020202020204" pitchFamily="34" charset="0"/>
              <a:cs typeface="Arial" panose="020B0604020202020204" pitchFamily="34" charset="0"/>
            </a:endParaRPr>
          </a:p>
        </p:txBody>
      </p:sp>
      <p:sp>
        <p:nvSpPr>
          <p:cNvPr id="39" name="Oval 38">
            <a:extLst>
              <a:ext uri="{FF2B5EF4-FFF2-40B4-BE49-F238E27FC236}">
                <a16:creationId xmlns:a16="http://schemas.microsoft.com/office/drawing/2014/main" id="{A07C1879-2A17-40D5-58D4-29854EF40B33}"/>
              </a:ext>
            </a:extLst>
          </p:cNvPr>
          <p:cNvSpPr/>
          <p:nvPr/>
        </p:nvSpPr>
        <p:spPr>
          <a:xfrm>
            <a:off x="11381669" y="2932372"/>
            <a:ext cx="278524" cy="26801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SG" sz="1200" b="1" dirty="0">
                <a:solidFill>
                  <a:schemeClr val="tx1">
                    <a:lumMod val="65000"/>
                    <a:lumOff val="35000"/>
                  </a:schemeClr>
                </a:solidFill>
                <a:latin typeface="Arial" panose="020B0604020202020204" pitchFamily="34" charset="0"/>
                <a:ea typeface="Lato" panose="020F0502020204030203" pitchFamily="34" charset="0"/>
                <a:cs typeface="Arial" panose="020B0604020202020204" pitchFamily="34" charset="0"/>
              </a:rPr>
              <a:t>B</a:t>
            </a:r>
            <a:endParaRPr lang="en-SG" sz="2800" b="1" dirty="0">
              <a:latin typeface="Arial" panose="020B0604020202020204" pitchFamily="34" charset="0"/>
              <a:cs typeface="Arial" panose="020B0604020202020204" pitchFamily="34" charset="0"/>
            </a:endParaRPr>
          </a:p>
        </p:txBody>
      </p:sp>
      <p:sp>
        <p:nvSpPr>
          <p:cNvPr id="40" name="Oval 39">
            <a:extLst>
              <a:ext uri="{FF2B5EF4-FFF2-40B4-BE49-F238E27FC236}">
                <a16:creationId xmlns:a16="http://schemas.microsoft.com/office/drawing/2014/main" id="{EDE0753F-BCF2-E8ED-0D35-70527BF43998}"/>
              </a:ext>
            </a:extLst>
          </p:cNvPr>
          <p:cNvSpPr/>
          <p:nvPr/>
        </p:nvSpPr>
        <p:spPr>
          <a:xfrm>
            <a:off x="9682098" y="1906327"/>
            <a:ext cx="278524" cy="26801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SG" sz="1200" b="1" dirty="0">
                <a:solidFill>
                  <a:schemeClr val="tx1">
                    <a:lumMod val="65000"/>
                    <a:lumOff val="35000"/>
                  </a:schemeClr>
                </a:solidFill>
                <a:latin typeface="Arial" panose="020B0604020202020204" pitchFamily="34" charset="0"/>
                <a:ea typeface="Lato" panose="020F0502020204030203" pitchFamily="34" charset="0"/>
                <a:cs typeface="Arial" panose="020B0604020202020204" pitchFamily="34" charset="0"/>
              </a:rPr>
              <a:t>C</a:t>
            </a:r>
            <a:endParaRPr lang="en-SG" sz="2800" b="1" dirty="0">
              <a:latin typeface="Arial" panose="020B0604020202020204" pitchFamily="34" charset="0"/>
              <a:cs typeface="Arial" panose="020B0604020202020204" pitchFamily="34" charset="0"/>
            </a:endParaRPr>
          </a:p>
        </p:txBody>
      </p:sp>
      <p:sp>
        <p:nvSpPr>
          <p:cNvPr id="41" name="Oval 40">
            <a:extLst>
              <a:ext uri="{FF2B5EF4-FFF2-40B4-BE49-F238E27FC236}">
                <a16:creationId xmlns:a16="http://schemas.microsoft.com/office/drawing/2014/main" id="{38FA1E9E-2E53-9F83-C9F6-CAC43CB87A33}"/>
              </a:ext>
            </a:extLst>
          </p:cNvPr>
          <p:cNvSpPr/>
          <p:nvPr/>
        </p:nvSpPr>
        <p:spPr>
          <a:xfrm>
            <a:off x="10212840" y="3039071"/>
            <a:ext cx="278524" cy="26801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SG" sz="1200" b="1" dirty="0">
                <a:solidFill>
                  <a:schemeClr val="tx1">
                    <a:lumMod val="65000"/>
                    <a:lumOff val="35000"/>
                  </a:schemeClr>
                </a:solidFill>
                <a:latin typeface="Arial" panose="020B0604020202020204" pitchFamily="34" charset="0"/>
                <a:ea typeface="Lato" panose="020F0502020204030203" pitchFamily="34" charset="0"/>
                <a:cs typeface="Arial" panose="020B0604020202020204" pitchFamily="34" charset="0"/>
              </a:rPr>
              <a:t>D</a:t>
            </a:r>
            <a:endParaRPr lang="en-SG" sz="2800" b="1" dirty="0">
              <a:latin typeface="Arial" panose="020B0604020202020204" pitchFamily="34" charset="0"/>
              <a:cs typeface="Arial" panose="020B0604020202020204" pitchFamily="34" charset="0"/>
            </a:endParaRPr>
          </a:p>
        </p:txBody>
      </p:sp>
      <p:sp>
        <p:nvSpPr>
          <p:cNvPr id="42" name="Oval 41">
            <a:extLst>
              <a:ext uri="{FF2B5EF4-FFF2-40B4-BE49-F238E27FC236}">
                <a16:creationId xmlns:a16="http://schemas.microsoft.com/office/drawing/2014/main" id="{21DC2803-0B08-C50D-0726-59B8033EAE31}"/>
              </a:ext>
            </a:extLst>
          </p:cNvPr>
          <p:cNvSpPr/>
          <p:nvPr/>
        </p:nvSpPr>
        <p:spPr>
          <a:xfrm>
            <a:off x="9464666" y="3631458"/>
            <a:ext cx="278524" cy="26801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SG" sz="1200" b="1" dirty="0">
                <a:solidFill>
                  <a:schemeClr val="tx1">
                    <a:lumMod val="65000"/>
                    <a:lumOff val="35000"/>
                  </a:schemeClr>
                </a:solidFill>
                <a:latin typeface="Arial" panose="020B0604020202020204" pitchFamily="34" charset="0"/>
                <a:ea typeface="Lato" panose="020F0502020204030203" pitchFamily="34" charset="0"/>
                <a:cs typeface="Arial" panose="020B0604020202020204" pitchFamily="34" charset="0"/>
              </a:rPr>
              <a:t>E</a:t>
            </a:r>
            <a:endParaRPr lang="en-SG"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846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81A961-8AFD-5ECF-A686-2AAB7582AE2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23298B6-800F-C313-CF8C-18BBB9BE3DD9}"/>
              </a:ext>
            </a:extLst>
          </p:cNvPr>
          <p:cNvSpPr/>
          <p:nvPr/>
        </p:nvSpPr>
        <p:spPr>
          <a:xfrm rot="16200000">
            <a:off x="-3180007" y="3161633"/>
            <a:ext cx="6857999" cy="534736"/>
          </a:xfrm>
          <a:prstGeom prst="rect">
            <a:avLst/>
          </a:prstGeom>
          <a:solidFill>
            <a:srgbClr val="3468DD"/>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BC1C66A0-5583-C147-6E57-A3FE2CEA1196}"/>
              </a:ext>
            </a:extLst>
          </p:cNvPr>
          <p:cNvSpPr txBox="1"/>
          <p:nvPr/>
        </p:nvSpPr>
        <p:spPr>
          <a:xfrm>
            <a:off x="760687" y="478249"/>
            <a:ext cx="6103882" cy="646331"/>
          </a:xfrm>
          <a:prstGeom prst="rect">
            <a:avLst/>
          </a:prstGeom>
          <a:noFill/>
        </p:spPr>
        <p:txBody>
          <a:bodyPr wrap="square">
            <a:spAutoFit/>
          </a:bodyPr>
          <a:lstStyle/>
          <a:p>
            <a:r>
              <a:rPr lang="en-SG" sz="1800" b="1" dirty="0">
                <a:solidFill>
                  <a:srgbClr val="3168E2"/>
                </a:solidFill>
                <a:latin typeface="Arial" panose="020B0604020202020204" pitchFamily="34" charset="0"/>
                <a:ea typeface="Lato" panose="020F0502020204030203" pitchFamily="34" charset="0"/>
                <a:cs typeface="Arial" panose="020B0604020202020204" pitchFamily="34" charset="0"/>
              </a:rPr>
              <a:t>SECTION 6</a:t>
            </a:r>
          </a:p>
          <a:p>
            <a:r>
              <a:rPr lang="en-SG" sz="1800" b="1" dirty="0">
                <a:latin typeface="Arial" panose="020B0604020202020204" pitchFamily="34" charset="0"/>
                <a:ea typeface="Lato" panose="020F0502020204030203" pitchFamily="34" charset="0"/>
                <a:cs typeface="Arial" panose="020B0604020202020204" pitchFamily="34" charset="0"/>
              </a:rPr>
              <a:t>METRICS &amp; PERFORMANCE</a:t>
            </a:r>
          </a:p>
        </p:txBody>
      </p:sp>
      <p:graphicFrame>
        <p:nvGraphicFramePr>
          <p:cNvPr id="5" name="Table 4">
            <a:extLst>
              <a:ext uri="{FF2B5EF4-FFF2-40B4-BE49-F238E27FC236}">
                <a16:creationId xmlns:a16="http://schemas.microsoft.com/office/drawing/2014/main" id="{5DFB4907-F5C4-EF01-49D1-408EAEAF9620}"/>
              </a:ext>
            </a:extLst>
          </p:cNvPr>
          <p:cNvGraphicFramePr>
            <a:graphicFrameLocks noGrp="1"/>
          </p:cNvGraphicFramePr>
          <p:nvPr>
            <p:extLst>
              <p:ext uri="{D42A27DB-BD31-4B8C-83A1-F6EECF244321}">
                <p14:modId xmlns:p14="http://schemas.microsoft.com/office/powerpoint/2010/main" val="1494606445"/>
              </p:ext>
            </p:extLst>
          </p:nvPr>
        </p:nvGraphicFramePr>
        <p:xfrm>
          <a:off x="912648" y="1550933"/>
          <a:ext cx="5094453" cy="1005840"/>
        </p:xfrm>
        <a:graphic>
          <a:graphicData uri="http://schemas.openxmlformats.org/drawingml/2006/table">
            <a:tbl>
              <a:tblPr firstRow="1" bandRow="1">
                <a:tableStyleId>{5C22544A-7EE6-4342-B048-85BDC9FD1C3A}</a:tableStyleId>
              </a:tblPr>
              <a:tblGrid>
                <a:gridCol w="952346">
                  <a:extLst>
                    <a:ext uri="{9D8B030D-6E8A-4147-A177-3AD203B41FA5}">
                      <a16:colId xmlns:a16="http://schemas.microsoft.com/office/drawing/2014/main" val="376114731"/>
                    </a:ext>
                  </a:extLst>
                </a:gridCol>
                <a:gridCol w="1040009">
                  <a:extLst>
                    <a:ext uri="{9D8B030D-6E8A-4147-A177-3AD203B41FA5}">
                      <a16:colId xmlns:a16="http://schemas.microsoft.com/office/drawing/2014/main" val="301380701"/>
                    </a:ext>
                  </a:extLst>
                </a:gridCol>
                <a:gridCol w="1057941">
                  <a:extLst>
                    <a:ext uri="{9D8B030D-6E8A-4147-A177-3AD203B41FA5}">
                      <a16:colId xmlns:a16="http://schemas.microsoft.com/office/drawing/2014/main" val="2086363078"/>
                    </a:ext>
                  </a:extLst>
                </a:gridCol>
                <a:gridCol w="950353">
                  <a:extLst>
                    <a:ext uri="{9D8B030D-6E8A-4147-A177-3AD203B41FA5}">
                      <a16:colId xmlns:a16="http://schemas.microsoft.com/office/drawing/2014/main" val="2468051248"/>
                    </a:ext>
                  </a:extLst>
                </a:gridCol>
                <a:gridCol w="1093804">
                  <a:extLst>
                    <a:ext uri="{9D8B030D-6E8A-4147-A177-3AD203B41FA5}">
                      <a16:colId xmlns:a16="http://schemas.microsoft.com/office/drawing/2014/main" val="1910352939"/>
                    </a:ext>
                  </a:extLst>
                </a:gridCol>
              </a:tblGrid>
              <a:tr h="0">
                <a:tc>
                  <a:txBody>
                    <a:bodyPr/>
                    <a:lstStyle/>
                    <a:p>
                      <a:endParaRPr lang="en-SG" sz="1050" b="1" dirty="0">
                        <a:latin typeface="Arial" panose="020B0604020202020204" pitchFamily="34" charset="0"/>
                        <a:ea typeface="Lato" panose="020F0502020204030203" pitchFamily="34" charset="0"/>
                        <a:cs typeface="Arial" panose="020B0604020202020204" pitchFamily="34" charset="0"/>
                      </a:endParaRPr>
                    </a:p>
                  </a:txBody>
                  <a:tcPr>
                    <a:solidFill>
                      <a:schemeClr val="tx1"/>
                    </a:solidFill>
                  </a:tcPr>
                </a:tc>
                <a:tc>
                  <a:txBody>
                    <a:bodyPr/>
                    <a:lstStyle/>
                    <a:p>
                      <a:r>
                        <a:rPr lang="en-SG" sz="1050" b="1" dirty="0">
                          <a:latin typeface="Arial" panose="020B0604020202020204" pitchFamily="34" charset="0"/>
                          <a:ea typeface="Lato" panose="020F0502020204030203" pitchFamily="34" charset="0"/>
                          <a:cs typeface="Arial" panose="020B0604020202020204" pitchFamily="34" charset="0"/>
                        </a:rPr>
                        <a:t>Baseline yr</a:t>
                      </a:r>
                    </a:p>
                  </a:txBody>
                  <a:tcPr>
                    <a:solidFill>
                      <a:schemeClr val="tx1"/>
                    </a:solidFill>
                  </a:tcPr>
                </a:tc>
                <a:tc>
                  <a:txBody>
                    <a:bodyPr/>
                    <a:lstStyle/>
                    <a:p>
                      <a:r>
                        <a:rPr lang="en-SG" sz="1050" b="1" dirty="0">
                          <a:latin typeface="Arial" panose="020B0604020202020204" pitchFamily="34" charset="0"/>
                          <a:ea typeface="Lato" panose="020F0502020204030203" pitchFamily="34" charset="0"/>
                          <a:cs typeface="Arial" panose="020B0604020202020204" pitchFamily="34" charset="0"/>
                        </a:rPr>
                        <a:t>Previous yr</a:t>
                      </a:r>
                    </a:p>
                  </a:txBody>
                  <a:tcPr>
                    <a:solidFill>
                      <a:schemeClr val="tx1"/>
                    </a:solidFill>
                  </a:tcPr>
                </a:tc>
                <a:tc>
                  <a:txBody>
                    <a:bodyPr/>
                    <a:lstStyle/>
                    <a:p>
                      <a:r>
                        <a:rPr lang="en-SG" sz="1050" b="1" dirty="0">
                          <a:latin typeface="Arial" panose="020B0604020202020204" pitchFamily="34" charset="0"/>
                          <a:ea typeface="Lato" panose="020F0502020204030203" pitchFamily="34" charset="0"/>
                          <a:cs typeface="Arial" panose="020B0604020202020204" pitchFamily="34" charset="0"/>
                        </a:rPr>
                        <a:t>Current yr</a:t>
                      </a:r>
                    </a:p>
                  </a:txBody>
                  <a:tcPr>
                    <a:solidFill>
                      <a:schemeClr val="tx1"/>
                    </a:solidFill>
                  </a:tcPr>
                </a:tc>
                <a:tc>
                  <a:txBody>
                    <a:bodyPr/>
                    <a:lstStyle/>
                    <a:p>
                      <a:r>
                        <a:rPr lang="en-SG" sz="1050" b="1" dirty="0">
                          <a:latin typeface="Arial" panose="020B0604020202020204" pitchFamily="34" charset="0"/>
                          <a:ea typeface="Lato" panose="020F0502020204030203" pitchFamily="34" charset="0"/>
                          <a:cs typeface="Arial" panose="020B0604020202020204" pitchFamily="34" charset="0"/>
                        </a:rPr>
                        <a:t>2030 Target</a:t>
                      </a:r>
                    </a:p>
                  </a:txBody>
                  <a:tcPr>
                    <a:solidFill>
                      <a:schemeClr val="tx1"/>
                    </a:solidFill>
                  </a:tcPr>
                </a:tc>
                <a:extLst>
                  <a:ext uri="{0D108BD9-81ED-4DB2-BD59-A6C34878D82A}">
                    <a16:rowId xmlns:a16="http://schemas.microsoft.com/office/drawing/2014/main" val="4271642056"/>
                  </a:ext>
                </a:extLst>
              </a:tr>
              <a:tr h="0">
                <a:tc>
                  <a:txBody>
                    <a:bodyPr/>
                    <a:lstStyle/>
                    <a:p>
                      <a:r>
                        <a:rPr lang="en-SG" sz="1050" b="0" dirty="0">
                          <a:latin typeface="Arial" panose="020B0604020202020204" pitchFamily="34" charset="0"/>
                          <a:ea typeface="Lato" panose="020F0502020204030203" pitchFamily="34" charset="0"/>
                          <a:cs typeface="Arial" panose="020B0604020202020204" pitchFamily="34" charset="0"/>
                        </a:rPr>
                        <a:t>SCOPE 1</a:t>
                      </a:r>
                    </a:p>
                  </a:txBody>
                  <a:tcPr>
                    <a:solidFill>
                      <a:srgbClr val="DEE7FA"/>
                    </a:solidFill>
                  </a:tcPr>
                </a:tc>
                <a:tc>
                  <a:txBody>
                    <a:bodyPr/>
                    <a:lstStyle/>
                    <a:p>
                      <a:endParaRPr lang="en-SG" sz="1050" b="1" dirty="0">
                        <a:latin typeface="Arial" panose="020B0604020202020204" pitchFamily="34" charset="0"/>
                        <a:ea typeface="Lato" panose="020F0502020204030203" pitchFamily="34" charset="0"/>
                        <a:cs typeface="Arial" panose="020B0604020202020204" pitchFamily="34" charset="0"/>
                      </a:endParaRPr>
                    </a:p>
                  </a:txBody>
                  <a:tcPr>
                    <a:solidFill>
                      <a:srgbClr val="DEE7FA"/>
                    </a:solidFill>
                  </a:tcPr>
                </a:tc>
                <a:tc>
                  <a:txBody>
                    <a:bodyPr/>
                    <a:lstStyle/>
                    <a:p>
                      <a:endParaRPr lang="en-SG" sz="1050" b="1">
                        <a:latin typeface="Arial" panose="020B0604020202020204" pitchFamily="34" charset="0"/>
                        <a:ea typeface="Lato" panose="020F0502020204030203" pitchFamily="34" charset="0"/>
                        <a:cs typeface="Arial" panose="020B0604020202020204" pitchFamily="34" charset="0"/>
                      </a:endParaRPr>
                    </a:p>
                  </a:txBody>
                  <a:tcPr>
                    <a:solidFill>
                      <a:srgbClr val="DEE7FA"/>
                    </a:solidFill>
                  </a:tcPr>
                </a:tc>
                <a:tc>
                  <a:txBody>
                    <a:bodyPr/>
                    <a:lstStyle/>
                    <a:p>
                      <a:endParaRPr lang="en-SG" sz="1050" b="1" dirty="0">
                        <a:latin typeface="Arial" panose="020B0604020202020204" pitchFamily="34" charset="0"/>
                        <a:ea typeface="Lato" panose="020F0502020204030203" pitchFamily="34" charset="0"/>
                        <a:cs typeface="Arial" panose="020B0604020202020204" pitchFamily="34" charset="0"/>
                      </a:endParaRPr>
                    </a:p>
                  </a:txBody>
                  <a:tcPr>
                    <a:solidFill>
                      <a:srgbClr val="DEE7FA"/>
                    </a:solidFill>
                  </a:tcPr>
                </a:tc>
                <a:tc>
                  <a:txBody>
                    <a:bodyPr/>
                    <a:lstStyle/>
                    <a:p>
                      <a:endParaRPr lang="en-SG" sz="1050" b="1" dirty="0">
                        <a:latin typeface="Arial" panose="020B0604020202020204" pitchFamily="34" charset="0"/>
                        <a:ea typeface="Lato" panose="020F0502020204030203" pitchFamily="34" charset="0"/>
                        <a:cs typeface="Arial" panose="020B0604020202020204" pitchFamily="34" charset="0"/>
                      </a:endParaRPr>
                    </a:p>
                  </a:txBody>
                  <a:tcPr>
                    <a:solidFill>
                      <a:srgbClr val="DEE7FA"/>
                    </a:solidFill>
                  </a:tcPr>
                </a:tc>
                <a:extLst>
                  <a:ext uri="{0D108BD9-81ED-4DB2-BD59-A6C34878D82A}">
                    <a16:rowId xmlns:a16="http://schemas.microsoft.com/office/drawing/2014/main" val="3445741154"/>
                  </a:ext>
                </a:extLst>
              </a:tr>
              <a:tr h="0">
                <a:tc>
                  <a:txBody>
                    <a:bodyPr/>
                    <a:lstStyle/>
                    <a:p>
                      <a:r>
                        <a:rPr lang="en-SG" sz="1050" b="0" dirty="0">
                          <a:latin typeface="Arial" panose="020B0604020202020204" pitchFamily="34" charset="0"/>
                          <a:ea typeface="Lato" panose="020F0502020204030203" pitchFamily="34" charset="0"/>
                          <a:cs typeface="Arial" panose="020B0604020202020204" pitchFamily="34" charset="0"/>
                        </a:rPr>
                        <a:t>SCOPE 2</a:t>
                      </a:r>
                    </a:p>
                  </a:txBody>
                  <a:tcPr>
                    <a:solidFill>
                      <a:srgbClr val="DEE7FA"/>
                    </a:solidFill>
                  </a:tcPr>
                </a:tc>
                <a:tc>
                  <a:txBody>
                    <a:bodyPr/>
                    <a:lstStyle/>
                    <a:p>
                      <a:endParaRPr lang="en-SG" sz="1050" b="1">
                        <a:latin typeface="Arial" panose="020B0604020202020204" pitchFamily="34" charset="0"/>
                        <a:ea typeface="Lato" panose="020F0502020204030203" pitchFamily="34" charset="0"/>
                        <a:cs typeface="Arial" panose="020B0604020202020204" pitchFamily="34" charset="0"/>
                      </a:endParaRPr>
                    </a:p>
                  </a:txBody>
                  <a:tcPr>
                    <a:solidFill>
                      <a:srgbClr val="DEE7FA"/>
                    </a:solidFill>
                  </a:tcPr>
                </a:tc>
                <a:tc>
                  <a:txBody>
                    <a:bodyPr/>
                    <a:lstStyle/>
                    <a:p>
                      <a:endParaRPr lang="en-SG" sz="1050" b="1" dirty="0">
                        <a:latin typeface="Arial" panose="020B0604020202020204" pitchFamily="34" charset="0"/>
                        <a:ea typeface="Lato" panose="020F0502020204030203" pitchFamily="34" charset="0"/>
                        <a:cs typeface="Arial" panose="020B0604020202020204" pitchFamily="34" charset="0"/>
                      </a:endParaRPr>
                    </a:p>
                  </a:txBody>
                  <a:tcPr>
                    <a:solidFill>
                      <a:srgbClr val="DEE7FA"/>
                    </a:solidFill>
                  </a:tcPr>
                </a:tc>
                <a:tc>
                  <a:txBody>
                    <a:bodyPr/>
                    <a:lstStyle/>
                    <a:p>
                      <a:endParaRPr lang="en-SG" sz="1050" b="1" dirty="0">
                        <a:latin typeface="Arial" panose="020B0604020202020204" pitchFamily="34" charset="0"/>
                        <a:ea typeface="Lato" panose="020F0502020204030203" pitchFamily="34" charset="0"/>
                        <a:cs typeface="Arial" panose="020B0604020202020204" pitchFamily="34" charset="0"/>
                      </a:endParaRPr>
                    </a:p>
                  </a:txBody>
                  <a:tcPr>
                    <a:solidFill>
                      <a:srgbClr val="DEE7FA"/>
                    </a:solidFill>
                  </a:tcPr>
                </a:tc>
                <a:tc>
                  <a:txBody>
                    <a:bodyPr/>
                    <a:lstStyle/>
                    <a:p>
                      <a:endParaRPr lang="en-SG" sz="1050" b="1" dirty="0">
                        <a:latin typeface="Arial" panose="020B0604020202020204" pitchFamily="34" charset="0"/>
                        <a:ea typeface="Lato" panose="020F0502020204030203" pitchFamily="34" charset="0"/>
                        <a:cs typeface="Arial" panose="020B0604020202020204" pitchFamily="34" charset="0"/>
                      </a:endParaRPr>
                    </a:p>
                  </a:txBody>
                  <a:tcPr>
                    <a:solidFill>
                      <a:srgbClr val="DEE7FA"/>
                    </a:solidFill>
                  </a:tcPr>
                </a:tc>
                <a:extLst>
                  <a:ext uri="{0D108BD9-81ED-4DB2-BD59-A6C34878D82A}">
                    <a16:rowId xmlns:a16="http://schemas.microsoft.com/office/drawing/2014/main" val="3740974586"/>
                  </a:ext>
                </a:extLst>
              </a:tr>
              <a:tr h="0">
                <a:tc>
                  <a:txBody>
                    <a:bodyPr/>
                    <a:lstStyle/>
                    <a:p>
                      <a:r>
                        <a:rPr lang="en-SG" sz="1050" b="0" dirty="0">
                          <a:latin typeface="Arial" panose="020B0604020202020204" pitchFamily="34" charset="0"/>
                          <a:ea typeface="Lato" panose="020F0502020204030203" pitchFamily="34" charset="0"/>
                          <a:cs typeface="Arial" panose="020B0604020202020204" pitchFamily="34" charset="0"/>
                        </a:rPr>
                        <a:t>SCOPE 3</a:t>
                      </a:r>
                    </a:p>
                  </a:txBody>
                  <a:tcPr>
                    <a:solidFill>
                      <a:srgbClr val="DEE7FA"/>
                    </a:solidFill>
                  </a:tcPr>
                </a:tc>
                <a:tc>
                  <a:txBody>
                    <a:bodyPr/>
                    <a:lstStyle/>
                    <a:p>
                      <a:endParaRPr lang="en-SG" sz="1050" b="1">
                        <a:latin typeface="Arial" panose="020B0604020202020204" pitchFamily="34" charset="0"/>
                        <a:ea typeface="Lato" panose="020F0502020204030203" pitchFamily="34" charset="0"/>
                        <a:cs typeface="Arial" panose="020B0604020202020204" pitchFamily="34" charset="0"/>
                      </a:endParaRPr>
                    </a:p>
                  </a:txBody>
                  <a:tcPr>
                    <a:solidFill>
                      <a:srgbClr val="DEE7FA"/>
                    </a:solidFill>
                  </a:tcPr>
                </a:tc>
                <a:tc>
                  <a:txBody>
                    <a:bodyPr/>
                    <a:lstStyle/>
                    <a:p>
                      <a:endParaRPr lang="en-SG" sz="1050" b="1">
                        <a:latin typeface="Arial" panose="020B0604020202020204" pitchFamily="34" charset="0"/>
                        <a:ea typeface="Lato" panose="020F0502020204030203" pitchFamily="34" charset="0"/>
                        <a:cs typeface="Arial" panose="020B0604020202020204" pitchFamily="34" charset="0"/>
                      </a:endParaRPr>
                    </a:p>
                  </a:txBody>
                  <a:tcPr>
                    <a:solidFill>
                      <a:srgbClr val="DEE7FA"/>
                    </a:solidFill>
                  </a:tcPr>
                </a:tc>
                <a:tc>
                  <a:txBody>
                    <a:bodyPr/>
                    <a:lstStyle/>
                    <a:p>
                      <a:endParaRPr lang="en-SG" sz="1050" b="1" dirty="0">
                        <a:latin typeface="Arial" panose="020B0604020202020204" pitchFamily="34" charset="0"/>
                        <a:ea typeface="Lato" panose="020F0502020204030203" pitchFamily="34" charset="0"/>
                        <a:cs typeface="Arial" panose="020B0604020202020204" pitchFamily="34" charset="0"/>
                      </a:endParaRPr>
                    </a:p>
                  </a:txBody>
                  <a:tcPr>
                    <a:solidFill>
                      <a:srgbClr val="DEE7FA"/>
                    </a:solidFill>
                  </a:tcPr>
                </a:tc>
                <a:tc>
                  <a:txBody>
                    <a:bodyPr/>
                    <a:lstStyle/>
                    <a:p>
                      <a:endParaRPr lang="en-SG" sz="1050" b="1" dirty="0">
                        <a:latin typeface="Arial" panose="020B0604020202020204" pitchFamily="34" charset="0"/>
                        <a:ea typeface="Lato" panose="020F0502020204030203" pitchFamily="34" charset="0"/>
                        <a:cs typeface="Arial" panose="020B0604020202020204" pitchFamily="34" charset="0"/>
                      </a:endParaRPr>
                    </a:p>
                  </a:txBody>
                  <a:tcPr>
                    <a:solidFill>
                      <a:srgbClr val="DEE7FA"/>
                    </a:solidFill>
                  </a:tcPr>
                </a:tc>
                <a:extLst>
                  <a:ext uri="{0D108BD9-81ED-4DB2-BD59-A6C34878D82A}">
                    <a16:rowId xmlns:a16="http://schemas.microsoft.com/office/drawing/2014/main" val="2155902011"/>
                  </a:ext>
                </a:extLst>
              </a:tr>
            </a:tbl>
          </a:graphicData>
        </a:graphic>
      </p:graphicFrame>
      <p:sp>
        <p:nvSpPr>
          <p:cNvPr id="8" name="TextBox 7">
            <a:extLst>
              <a:ext uri="{FF2B5EF4-FFF2-40B4-BE49-F238E27FC236}">
                <a16:creationId xmlns:a16="http://schemas.microsoft.com/office/drawing/2014/main" id="{2747D84D-2352-9853-2F26-7A19955C1D43}"/>
              </a:ext>
            </a:extLst>
          </p:cNvPr>
          <p:cNvSpPr txBox="1"/>
          <p:nvPr/>
        </p:nvSpPr>
        <p:spPr>
          <a:xfrm>
            <a:off x="828565" y="1289701"/>
            <a:ext cx="6103882" cy="276999"/>
          </a:xfrm>
          <a:prstGeom prst="rect">
            <a:avLst/>
          </a:prstGeom>
          <a:noFill/>
        </p:spPr>
        <p:txBody>
          <a:bodyPr wrap="square">
            <a:spAutoFit/>
          </a:bodyPr>
          <a:lstStyle/>
          <a:p>
            <a:pPr algn="l"/>
            <a:r>
              <a:rPr lang="en-SG" sz="1200" b="1" i="0" u="none" strike="noStrike" baseline="0" dirty="0">
                <a:latin typeface="Arial" panose="020B0604020202020204" pitchFamily="34" charset="0"/>
                <a:ea typeface="Lato" panose="020F0502020204030203" pitchFamily="34" charset="0"/>
                <a:cs typeface="Arial" panose="020B0604020202020204" pitchFamily="34" charset="0"/>
              </a:rPr>
              <a:t>GREENHOUSE GAS EMISSIONS </a:t>
            </a:r>
            <a:r>
              <a:rPr lang="en-SG" sz="1200" b="1" i="0" u="none" strike="noStrike" baseline="0" dirty="0">
                <a:highlight>
                  <a:srgbClr val="DEE7FA"/>
                </a:highlight>
                <a:latin typeface="Arial" panose="020B0604020202020204" pitchFamily="34" charset="0"/>
                <a:ea typeface="Lato" panose="020F0502020204030203" pitchFamily="34" charset="0"/>
                <a:cs typeface="Arial" panose="020B0604020202020204" pitchFamily="34" charset="0"/>
              </a:rPr>
              <a:t>(</a:t>
            </a:r>
            <a:r>
              <a:rPr lang="en-GB" sz="1200" b="1" i="0" u="none" strike="noStrike" baseline="0" dirty="0">
                <a:highlight>
                  <a:srgbClr val="DEE7FA"/>
                </a:highlight>
                <a:latin typeface="Arial" panose="020B0604020202020204" pitchFamily="34" charset="0"/>
                <a:ea typeface="Lato" panose="020F0502020204030203" pitchFamily="34" charset="0"/>
                <a:cs typeface="Arial" panose="020B0604020202020204" pitchFamily="34" charset="0"/>
              </a:rPr>
              <a:t>Tonnes CO2 equivalent)</a:t>
            </a:r>
            <a:endParaRPr lang="en-SG" sz="3600" b="1" dirty="0">
              <a:highlight>
                <a:srgbClr val="DEE7FA"/>
              </a:highlight>
              <a:latin typeface="Arial" panose="020B0604020202020204" pitchFamily="34" charset="0"/>
              <a:ea typeface="Lato" panose="020F0502020204030203" pitchFamily="34" charset="0"/>
              <a:cs typeface="Arial" panose="020B0604020202020204" pitchFamily="34" charset="0"/>
            </a:endParaRPr>
          </a:p>
        </p:txBody>
      </p:sp>
      <p:sp>
        <p:nvSpPr>
          <p:cNvPr id="10" name="TextBox 9">
            <a:extLst>
              <a:ext uri="{FF2B5EF4-FFF2-40B4-BE49-F238E27FC236}">
                <a16:creationId xmlns:a16="http://schemas.microsoft.com/office/drawing/2014/main" id="{730A3198-BA90-F725-8F94-3D93C2FC593D}"/>
              </a:ext>
            </a:extLst>
          </p:cNvPr>
          <p:cNvSpPr txBox="1"/>
          <p:nvPr/>
        </p:nvSpPr>
        <p:spPr>
          <a:xfrm>
            <a:off x="828565" y="2790495"/>
            <a:ext cx="2941693" cy="461665"/>
          </a:xfrm>
          <a:prstGeom prst="rect">
            <a:avLst/>
          </a:prstGeom>
          <a:noFill/>
        </p:spPr>
        <p:txBody>
          <a:bodyPr wrap="square">
            <a:spAutoFit/>
          </a:bodyPr>
          <a:lstStyle/>
          <a:p>
            <a:r>
              <a:rPr lang="en-SG" sz="1200" b="1" i="0" u="none" strike="noStrike" baseline="0" dirty="0">
                <a:latin typeface="Arial" panose="020B0604020202020204" pitchFamily="34" charset="0"/>
                <a:ea typeface="Lato" panose="020F0502020204030203" pitchFamily="34" charset="0"/>
                <a:cs typeface="Arial" panose="020B0604020202020204" pitchFamily="34" charset="0"/>
              </a:rPr>
              <a:t>SCOPE 3 BREAKDOWN</a:t>
            </a:r>
          </a:p>
          <a:p>
            <a:r>
              <a:rPr lang="en-SG" sz="1200" b="1" i="0" u="none" strike="noStrike" baseline="0" dirty="0">
                <a:highlight>
                  <a:srgbClr val="DEE7FA"/>
                </a:highlight>
                <a:latin typeface="Arial" panose="020B0604020202020204" pitchFamily="34" charset="0"/>
                <a:ea typeface="Lato" panose="020F0502020204030203" pitchFamily="34" charset="0"/>
                <a:cs typeface="Arial" panose="020B0604020202020204" pitchFamily="34" charset="0"/>
              </a:rPr>
              <a:t>(</a:t>
            </a:r>
            <a:r>
              <a:rPr lang="en-GB" sz="1200" b="1" i="0" u="none" strike="noStrike" baseline="0" dirty="0">
                <a:highlight>
                  <a:srgbClr val="DEE7FA"/>
                </a:highlight>
                <a:latin typeface="Arial" panose="020B0604020202020204" pitchFamily="34" charset="0"/>
                <a:ea typeface="Lato" panose="020F0502020204030203" pitchFamily="34" charset="0"/>
                <a:cs typeface="Arial" panose="020B0604020202020204" pitchFamily="34" charset="0"/>
              </a:rPr>
              <a:t>Tonnes CO2 equivalent)</a:t>
            </a:r>
            <a:endParaRPr lang="en-SG" sz="1200" b="1" i="0" u="none" strike="noStrike" baseline="0" dirty="0">
              <a:highlight>
                <a:srgbClr val="DEE7FA"/>
              </a:highlight>
              <a:latin typeface="Arial" panose="020B0604020202020204" pitchFamily="34" charset="0"/>
              <a:ea typeface="Lato" panose="020F0502020204030203" pitchFamily="34" charset="0"/>
              <a:cs typeface="Arial" panose="020B0604020202020204" pitchFamily="34" charset="0"/>
            </a:endParaRPr>
          </a:p>
        </p:txBody>
      </p:sp>
      <p:sp>
        <p:nvSpPr>
          <p:cNvPr id="20" name="Rectangle 19">
            <a:extLst>
              <a:ext uri="{FF2B5EF4-FFF2-40B4-BE49-F238E27FC236}">
                <a16:creationId xmlns:a16="http://schemas.microsoft.com/office/drawing/2014/main" id="{75FF1B50-7962-E81E-F855-2F8ECF886EC2}"/>
              </a:ext>
            </a:extLst>
          </p:cNvPr>
          <p:cNvSpPr/>
          <p:nvPr/>
        </p:nvSpPr>
        <p:spPr>
          <a:xfrm>
            <a:off x="6336406" y="1289702"/>
            <a:ext cx="5606601" cy="5246326"/>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buNone/>
            </a:pPr>
            <a:r>
              <a:rPr lang="en-GB" sz="1100" b="1" dirty="0">
                <a:solidFill>
                  <a:schemeClr val="tx1"/>
                </a:solidFill>
                <a:latin typeface="Arial" panose="020B0604020202020204" pitchFamily="34" charset="0"/>
                <a:ea typeface="Lato" panose="020F0502020204030203" pitchFamily="34" charset="0"/>
                <a:cs typeface="Arial" panose="020B0604020202020204" pitchFamily="34" charset="0"/>
              </a:rPr>
              <a:t>Summary</a:t>
            </a:r>
          </a:p>
          <a:p>
            <a:pPr>
              <a:buNone/>
            </a:pPr>
            <a:r>
              <a:rPr lang="en-GB" sz="1100" dirty="0">
                <a:solidFill>
                  <a:schemeClr val="tx1"/>
                </a:solidFill>
                <a:latin typeface="Arial" panose="020B0604020202020204" pitchFamily="34" charset="0"/>
                <a:ea typeface="Lato" panose="020F0502020204030203" pitchFamily="34" charset="0"/>
                <a:cs typeface="Arial" panose="020B0604020202020204" pitchFamily="34" charset="0"/>
              </a:rPr>
              <a:t>Our carbon footprint decreased by 8.3% in FY2024, with Scope 1 emissions down 5.2% from refrigerant management improvements, Scope 2 emissions reduced 12.7% through renewable energy adoption, and Scope 3 emissions lowered by 7.1% via supplier engagement programs.</a:t>
            </a:r>
          </a:p>
          <a:p>
            <a:pPr>
              <a:buNone/>
            </a:pPr>
            <a:endParaRPr lang="en-GB" sz="1100" dirty="0">
              <a:solidFill>
                <a:schemeClr val="tx1"/>
              </a:solidFill>
              <a:latin typeface="Arial" panose="020B0604020202020204" pitchFamily="34" charset="0"/>
              <a:ea typeface="Lato" panose="020F0502020204030203" pitchFamily="34" charset="0"/>
              <a:cs typeface="Arial" panose="020B0604020202020204" pitchFamily="34" charset="0"/>
            </a:endParaRPr>
          </a:p>
          <a:p>
            <a:pPr>
              <a:buNone/>
            </a:pPr>
            <a:r>
              <a:rPr lang="en-GB" sz="1100" b="1" dirty="0">
                <a:solidFill>
                  <a:schemeClr val="tx1"/>
                </a:solidFill>
                <a:latin typeface="Arial" panose="020B0604020202020204" pitchFamily="34" charset="0"/>
                <a:ea typeface="Lato" panose="020F0502020204030203" pitchFamily="34" charset="0"/>
                <a:cs typeface="Arial" panose="020B0604020202020204" pitchFamily="34" charset="0"/>
              </a:rPr>
              <a:t>Historical Trends</a:t>
            </a:r>
          </a:p>
          <a:p>
            <a:pPr>
              <a:buNone/>
            </a:pPr>
            <a:r>
              <a:rPr lang="en-GB" sz="1100" dirty="0">
                <a:solidFill>
                  <a:schemeClr val="tx1"/>
                </a:solidFill>
                <a:latin typeface="Arial" panose="020B0604020202020204" pitchFamily="34" charset="0"/>
                <a:ea typeface="Lato" panose="020F0502020204030203" pitchFamily="34" charset="0"/>
                <a:cs typeface="Arial" panose="020B0604020202020204" pitchFamily="34" charset="0"/>
              </a:rPr>
              <a:t>We've achieved a 27.3% reduction in Scope 1 and 2 emissions since our FY2019 baseline, with decarbonization accelerating from 4.8% annually (FY2019-2022) to 7.6% annually (FY2022-2024), positioning us well for our 2030 target.</a:t>
            </a:r>
          </a:p>
          <a:p>
            <a:pPr>
              <a:buNone/>
            </a:pPr>
            <a:endParaRPr lang="en-GB" sz="1100" dirty="0">
              <a:solidFill>
                <a:schemeClr val="tx1"/>
              </a:solidFill>
              <a:latin typeface="Arial" panose="020B0604020202020204" pitchFamily="34" charset="0"/>
              <a:ea typeface="Lato" panose="020F0502020204030203" pitchFamily="34" charset="0"/>
              <a:cs typeface="Arial" panose="020B0604020202020204" pitchFamily="34" charset="0"/>
            </a:endParaRPr>
          </a:p>
          <a:p>
            <a:pPr>
              <a:buNone/>
            </a:pPr>
            <a:r>
              <a:rPr lang="en-GB" sz="1100" b="1" dirty="0">
                <a:solidFill>
                  <a:schemeClr val="tx1"/>
                </a:solidFill>
                <a:latin typeface="Arial" panose="020B0604020202020204" pitchFamily="34" charset="0"/>
                <a:ea typeface="Lato" panose="020F0502020204030203" pitchFamily="34" charset="0"/>
                <a:cs typeface="Arial" panose="020B0604020202020204" pitchFamily="34" charset="0"/>
              </a:rPr>
              <a:t>Methodology Statement</a:t>
            </a:r>
          </a:p>
          <a:p>
            <a:pPr>
              <a:buNone/>
            </a:pPr>
            <a:r>
              <a:rPr lang="en-GB" sz="1100" dirty="0">
                <a:solidFill>
                  <a:schemeClr val="tx1"/>
                </a:solidFill>
                <a:latin typeface="Arial" panose="020B0604020202020204" pitchFamily="34" charset="0"/>
                <a:ea typeface="Lato" panose="020F0502020204030203" pitchFamily="34" charset="0"/>
                <a:cs typeface="Arial" panose="020B0604020202020204" pitchFamily="34" charset="0"/>
              </a:rPr>
              <a:t>Our GHG inventory follows the GHG Protocol Corporate Standard using National Greenhouse Accounts Factors and supplier-specific data where available. We've expanded Scope 3 coverage from 85% to 92% this year, including customer transport and product use emissions. </a:t>
            </a:r>
          </a:p>
          <a:p>
            <a:pPr>
              <a:buNone/>
            </a:pPr>
            <a:endParaRPr lang="en-GB" sz="1100" b="1" dirty="0">
              <a:solidFill>
                <a:schemeClr val="tx1"/>
              </a:solidFill>
              <a:latin typeface="Arial" panose="020B0604020202020204" pitchFamily="34" charset="0"/>
              <a:ea typeface="Lato" panose="020F0502020204030203" pitchFamily="34" charset="0"/>
              <a:cs typeface="Arial" panose="020B0604020202020204" pitchFamily="34" charset="0"/>
            </a:endParaRPr>
          </a:p>
          <a:p>
            <a:pPr>
              <a:buNone/>
            </a:pPr>
            <a:r>
              <a:rPr lang="en-GB" sz="1100" b="1" dirty="0">
                <a:solidFill>
                  <a:schemeClr val="tx1"/>
                </a:solidFill>
                <a:latin typeface="Arial" panose="020B0604020202020204" pitchFamily="34" charset="0"/>
                <a:ea typeface="Lato" panose="020F0502020204030203" pitchFamily="34" charset="0"/>
                <a:cs typeface="Arial" panose="020B0604020202020204" pitchFamily="34" charset="0"/>
              </a:rPr>
              <a:t>Emissions Intensity</a:t>
            </a:r>
          </a:p>
          <a:p>
            <a:pPr>
              <a:buNone/>
            </a:pPr>
            <a:r>
              <a:rPr lang="en-GB" sz="1100" dirty="0">
                <a:solidFill>
                  <a:schemeClr val="tx1"/>
                </a:solidFill>
                <a:latin typeface="Arial" panose="020B0604020202020204" pitchFamily="34" charset="0"/>
                <a:ea typeface="Lato" panose="020F0502020204030203" pitchFamily="34" charset="0"/>
                <a:cs typeface="Arial" panose="020B0604020202020204" pitchFamily="34" charset="0"/>
              </a:rPr>
              <a:t>Our emissions intensity improved to 32.7 </a:t>
            </a:r>
            <a:r>
              <a:rPr lang="en-GB" sz="1100" dirty="0" err="1">
                <a:solidFill>
                  <a:schemeClr val="tx1"/>
                </a:solidFill>
                <a:latin typeface="Arial" panose="020B0604020202020204" pitchFamily="34" charset="0"/>
                <a:ea typeface="Lato" panose="020F0502020204030203" pitchFamily="34" charset="0"/>
                <a:cs typeface="Arial" panose="020B0604020202020204" pitchFamily="34" charset="0"/>
              </a:rPr>
              <a:t>tCO₂e</a:t>
            </a:r>
            <a:r>
              <a:rPr lang="en-GB" sz="1100" dirty="0">
                <a:solidFill>
                  <a:schemeClr val="tx1"/>
                </a:solidFill>
                <a:latin typeface="Arial" panose="020B0604020202020204" pitchFamily="34" charset="0"/>
                <a:ea typeface="Lato" panose="020F0502020204030203" pitchFamily="34" charset="0"/>
                <a:cs typeface="Arial" panose="020B0604020202020204" pitchFamily="34" charset="0"/>
              </a:rPr>
              <a:t> per million dollars revenue (10.9% reduction year-on-year), outpacing our 2.8% revenue growth. Operational emissions decreased to 0.47 </a:t>
            </a:r>
            <a:r>
              <a:rPr lang="en-GB" sz="1100" dirty="0" err="1">
                <a:solidFill>
                  <a:schemeClr val="tx1"/>
                </a:solidFill>
                <a:latin typeface="Arial" panose="020B0604020202020204" pitchFamily="34" charset="0"/>
                <a:ea typeface="Lato" panose="020F0502020204030203" pitchFamily="34" charset="0"/>
                <a:cs typeface="Arial" panose="020B0604020202020204" pitchFamily="34" charset="0"/>
              </a:rPr>
              <a:t>tCO₂e</a:t>
            </a:r>
            <a:r>
              <a:rPr lang="en-GB" sz="1100" dirty="0">
                <a:solidFill>
                  <a:schemeClr val="tx1"/>
                </a:solidFill>
                <a:latin typeface="Arial" panose="020B0604020202020204" pitchFamily="34" charset="0"/>
                <a:ea typeface="Lato" panose="020F0502020204030203" pitchFamily="34" charset="0"/>
                <a:cs typeface="Arial" panose="020B0604020202020204" pitchFamily="34" charset="0"/>
              </a:rPr>
              <a:t> per square meter of retail space.</a:t>
            </a:r>
          </a:p>
          <a:p>
            <a:pPr>
              <a:buNone/>
            </a:pPr>
            <a:endParaRPr lang="en-GB" sz="1100" dirty="0">
              <a:solidFill>
                <a:schemeClr val="tx1"/>
              </a:solidFill>
              <a:latin typeface="Arial" panose="020B0604020202020204" pitchFamily="34" charset="0"/>
              <a:ea typeface="Lato" panose="020F0502020204030203" pitchFamily="34" charset="0"/>
              <a:cs typeface="Arial" panose="020B0604020202020204" pitchFamily="34" charset="0"/>
            </a:endParaRPr>
          </a:p>
          <a:p>
            <a:pPr>
              <a:buNone/>
            </a:pPr>
            <a:endParaRPr lang="en-GB" sz="1100" dirty="0">
              <a:solidFill>
                <a:schemeClr val="tx1"/>
              </a:solidFill>
              <a:latin typeface="Arial" panose="020B0604020202020204" pitchFamily="34" charset="0"/>
              <a:ea typeface="Lato" panose="020F0502020204030203" pitchFamily="34" charset="0"/>
              <a:cs typeface="Arial" panose="020B0604020202020204" pitchFamily="34" charset="0"/>
            </a:endParaRPr>
          </a:p>
          <a:p>
            <a:pPr>
              <a:buNone/>
            </a:pPr>
            <a:r>
              <a:rPr lang="en-GB" sz="1100" b="1" dirty="0">
                <a:solidFill>
                  <a:schemeClr val="tx1"/>
                </a:solidFill>
                <a:latin typeface="Arial" panose="020B0604020202020204" pitchFamily="34" charset="0"/>
                <a:ea typeface="Lato" panose="020F0502020204030203" pitchFamily="34" charset="0"/>
                <a:cs typeface="Arial" panose="020B0604020202020204" pitchFamily="34" charset="0"/>
              </a:rPr>
              <a:t>Capital Allocation to Climate Initiatives</a:t>
            </a:r>
          </a:p>
          <a:p>
            <a:r>
              <a:rPr lang="en-GB" sz="1100" dirty="0">
                <a:solidFill>
                  <a:schemeClr val="tx1"/>
                </a:solidFill>
                <a:latin typeface="Arial" panose="020B0604020202020204" pitchFamily="34" charset="0"/>
                <a:ea typeface="Lato" panose="020F0502020204030203" pitchFamily="34" charset="0"/>
                <a:cs typeface="Arial" panose="020B0604020202020204" pitchFamily="34" charset="0"/>
              </a:rPr>
              <a:t>We invested $78.4 million (12.6% of total capital expenditure) in climate initiatives during FY2024, a 24% increase from FY2023. Key investments included $42.3 million for renewable energy projects delivering 5.4-year average payback periods, $18.7 million for energy efficiency upgrades, and $17.4 million for low-carbon refrigeration systems. Our three-year forward plan allocates $285 million to achieve our 2030 emissions targets.</a:t>
            </a:r>
          </a:p>
        </p:txBody>
      </p:sp>
      <p:graphicFrame>
        <p:nvGraphicFramePr>
          <p:cNvPr id="24" name="Chart 23">
            <a:extLst>
              <a:ext uri="{FF2B5EF4-FFF2-40B4-BE49-F238E27FC236}">
                <a16:creationId xmlns:a16="http://schemas.microsoft.com/office/drawing/2014/main" id="{B4ABF4A0-D465-E746-14DA-B0BD37DEA249}"/>
              </a:ext>
            </a:extLst>
          </p:cNvPr>
          <p:cNvGraphicFramePr/>
          <p:nvPr>
            <p:extLst>
              <p:ext uri="{D42A27DB-BD31-4B8C-83A1-F6EECF244321}">
                <p14:modId xmlns:p14="http://schemas.microsoft.com/office/powerpoint/2010/main" val="1075066239"/>
              </p:ext>
            </p:extLst>
          </p:nvPr>
        </p:nvGraphicFramePr>
        <p:xfrm>
          <a:off x="568818" y="3252160"/>
          <a:ext cx="5606602" cy="339333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22617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2D959F-8E1B-1CDE-D615-8A8ECD057DB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88ADC60-48A9-14B6-FBBE-919F8BD6B1A2}"/>
              </a:ext>
            </a:extLst>
          </p:cNvPr>
          <p:cNvSpPr/>
          <p:nvPr/>
        </p:nvSpPr>
        <p:spPr>
          <a:xfrm rot="16200000">
            <a:off x="-3161630" y="3161630"/>
            <a:ext cx="6857999" cy="534736"/>
          </a:xfrm>
          <a:prstGeom prst="rect">
            <a:avLst/>
          </a:prstGeom>
          <a:solidFill>
            <a:srgbClr val="3468DD"/>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C0FF9C55-9950-E05F-A6A6-147CDA209B43}"/>
              </a:ext>
            </a:extLst>
          </p:cNvPr>
          <p:cNvSpPr txBox="1"/>
          <p:nvPr/>
        </p:nvSpPr>
        <p:spPr>
          <a:xfrm>
            <a:off x="760687" y="478249"/>
            <a:ext cx="6103882" cy="646331"/>
          </a:xfrm>
          <a:prstGeom prst="rect">
            <a:avLst/>
          </a:prstGeom>
          <a:noFill/>
        </p:spPr>
        <p:txBody>
          <a:bodyPr wrap="square">
            <a:spAutoFit/>
          </a:bodyPr>
          <a:lstStyle/>
          <a:p>
            <a:r>
              <a:rPr lang="en-SG" sz="1800" b="1" dirty="0">
                <a:solidFill>
                  <a:srgbClr val="3168E2"/>
                </a:solidFill>
                <a:latin typeface="Arial" panose="020B0604020202020204" pitchFamily="34" charset="0"/>
                <a:ea typeface="Lato" panose="020F0502020204030203" pitchFamily="34" charset="0"/>
                <a:cs typeface="Arial" panose="020B0604020202020204" pitchFamily="34" charset="0"/>
              </a:rPr>
              <a:t>SECTION 7</a:t>
            </a:r>
          </a:p>
          <a:p>
            <a:r>
              <a:rPr lang="en-SG" sz="1800" b="1" dirty="0">
                <a:latin typeface="Arial" panose="020B0604020202020204" pitchFamily="34" charset="0"/>
                <a:ea typeface="Lato" panose="020F0502020204030203" pitchFamily="34" charset="0"/>
                <a:cs typeface="Arial" panose="020B0604020202020204" pitchFamily="34" charset="0"/>
              </a:rPr>
              <a:t>TARGETS &amp; PROGRESS</a:t>
            </a:r>
          </a:p>
        </p:txBody>
      </p:sp>
      <p:sp>
        <p:nvSpPr>
          <p:cNvPr id="5" name="Rectangle 4">
            <a:extLst>
              <a:ext uri="{FF2B5EF4-FFF2-40B4-BE49-F238E27FC236}">
                <a16:creationId xmlns:a16="http://schemas.microsoft.com/office/drawing/2014/main" id="{AA4F8860-BA56-F3E9-9C28-DECA541A4670}"/>
              </a:ext>
            </a:extLst>
          </p:cNvPr>
          <p:cNvSpPr/>
          <p:nvPr/>
        </p:nvSpPr>
        <p:spPr>
          <a:xfrm>
            <a:off x="1717934" y="2157215"/>
            <a:ext cx="5109000" cy="276999"/>
          </a:xfrm>
          <a:prstGeom prst="rect">
            <a:avLst/>
          </a:prstGeom>
          <a:solidFill>
            <a:srgbClr val="DEE7F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FB1FE340-5DA5-A2A0-900E-A009AA3DEF0C}"/>
              </a:ext>
            </a:extLst>
          </p:cNvPr>
          <p:cNvSpPr txBox="1"/>
          <p:nvPr/>
        </p:nvSpPr>
        <p:spPr>
          <a:xfrm>
            <a:off x="835005" y="1450687"/>
            <a:ext cx="6103882" cy="276999"/>
          </a:xfrm>
          <a:prstGeom prst="rect">
            <a:avLst/>
          </a:prstGeom>
          <a:noFill/>
        </p:spPr>
        <p:txBody>
          <a:bodyPr wrap="square">
            <a:spAutoFit/>
          </a:bodyPr>
          <a:lstStyle/>
          <a:p>
            <a:pPr algn="l"/>
            <a:r>
              <a:rPr lang="en-SG" sz="1200" b="1" dirty="0">
                <a:latin typeface="Arial" panose="020B0604020202020204" pitchFamily="34" charset="0"/>
                <a:ea typeface="Lato" panose="020F0502020204030203" pitchFamily="34" charset="0"/>
                <a:cs typeface="Arial" panose="020B0604020202020204" pitchFamily="34" charset="0"/>
              </a:rPr>
              <a:t>GHG EMISSIONS TARGETS &amp; PROGRESS</a:t>
            </a:r>
            <a:endParaRPr lang="en-SG" sz="3600" b="1" dirty="0">
              <a:latin typeface="Arial" panose="020B0604020202020204" pitchFamily="34" charset="0"/>
              <a:ea typeface="Lato" panose="020F0502020204030203" pitchFamily="34" charset="0"/>
              <a:cs typeface="Arial" panose="020B0604020202020204" pitchFamily="34" charset="0"/>
            </a:endParaRPr>
          </a:p>
        </p:txBody>
      </p:sp>
      <p:sp>
        <p:nvSpPr>
          <p:cNvPr id="8" name="TextBox 7">
            <a:extLst>
              <a:ext uri="{FF2B5EF4-FFF2-40B4-BE49-F238E27FC236}">
                <a16:creationId xmlns:a16="http://schemas.microsoft.com/office/drawing/2014/main" id="{44C85C41-6762-2BE7-BDBC-DEACB9CB5220}"/>
              </a:ext>
            </a:extLst>
          </p:cNvPr>
          <p:cNvSpPr txBox="1"/>
          <p:nvPr/>
        </p:nvSpPr>
        <p:spPr>
          <a:xfrm>
            <a:off x="1189179" y="1800734"/>
            <a:ext cx="1058189" cy="261610"/>
          </a:xfrm>
          <a:prstGeom prst="rect">
            <a:avLst/>
          </a:prstGeom>
          <a:noFill/>
        </p:spPr>
        <p:txBody>
          <a:bodyPr wrap="square">
            <a:spAutoFit/>
          </a:bodyPr>
          <a:lstStyle/>
          <a:p>
            <a:pPr algn="ctr"/>
            <a:r>
              <a:rPr lang="en-SG" sz="1100" b="1" dirty="0">
                <a:solidFill>
                  <a:schemeClr val="bg1"/>
                </a:solidFill>
                <a:highlight>
                  <a:srgbClr val="3168E2"/>
                </a:highlight>
                <a:latin typeface="Arial" panose="020B0604020202020204" pitchFamily="34" charset="0"/>
                <a:ea typeface="Lato" panose="020F0502020204030203" pitchFamily="34" charset="0"/>
                <a:cs typeface="Arial" panose="020B0604020202020204" pitchFamily="34" charset="0"/>
              </a:rPr>
              <a:t>Baseline Yr</a:t>
            </a:r>
            <a:endParaRPr lang="en-SG" sz="3200" b="1" dirty="0">
              <a:solidFill>
                <a:schemeClr val="bg1"/>
              </a:solidFill>
              <a:highlight>
                <a:srgbClr val="3168E2"/>
              </a:highlight>
              <a:latin typeface="Arial" panose="020B0604020202020204" pitchFamily="34" charset="0"/>
              <a:ea typeface="Lato" panose="020F0502020204030203" pitchFamily="34" charset="0"/>
              <a:cs typeface="Arial" panose="020B0604020202020204" pitchFamily="34" charset="0"/>
            </a:endParaRPr>
          </a:p>
        </p:txBody>
      </p:sp>
      <p:sp>
        <p:nvSpPr>
          <p:cNvPr id="9" name="TextBox 8">
            <a:extLst>
              <a:ext uri="{FF2B5EF4-FFF2-40B4-BE49-F238E27FC236}">
                <a16:creationId xmlns:a16="http://schemas.microsoft.com/office/drawing/2014/main" id="{88878D2C-35A9-97FE-30BF-41F9102BB228}"/>
              </a:ext>
            </a:extLst>
          </p:cNvPr>
          <p:cNvSpPr txBox="1"/>
          <p:nvPr/>
        </p:nvSpPr>
        <p:spPr>
          <a:xfrm>
            <a:off x="2726057" y="1800733"/>
            <a:ext cx="1058189" cy="261610"/>
          </a:xfrm>
          <a:prstGeom prst="rect">
            <a:avLst/>
          </a:prstGeom>
          <a:noFill/>
        </p:spPr>
        <p:txBody>
          <a:bodyPr wrap="square">
            <a:spAutoFit/>
          </a:bodyPr>
          <a:lstStyle/>
          <a:p>
            <a:pPr algn="ctr"/>
            <a:r>
              <a:rPr lang="en-SG" sz="1100" b="1" dirty="0">
                <a:solidFill>
                  <a:schemeClr val="bg1"/>
                </a:solidFill>
                <a:highlight>
                  <a:srgbClr val="3168E2"/>
                </a:highlight>
                <a:latin typeface="Arial" panose="020B0604020202020204" pitchFamily="34" charset="0"/>
                <a:ea typeface="Lato" panose="020F0502020204030203" pitchFamily="34" charset="0"/>
                <a:cs typeface="Arial" panose="020B0604020202020204" pitchFamily="34" charset="0"/>
              </a:rPr>
              <a:t>2025</a:t>
            </a:r>
            <a:endParaRPr lang="en-SG" sz="3200" b="1" dirty="0">
              <a:solidFill>
                <a:schemeClr val="bg1"/>
              </a:solidFill>
              <a:highlight>
                <a:srgbClr val="3168E2"/>
              </a:highlight>
              <a:latin typeface="Arial" panose="020B0604020202020204" pitchFamily="34" charset="0"/>
              <a:ea typeface="Lato" panose="020F0502020204030203" pitchFamily="34" charset="0"/>
              <a:cs typeface="Arial" panose="020B0604020202020204" pitchFamily="34" charset="0"/>
            </a:endParaRPr>
          </a:p>
        </p:txBody>
      </p:sp>
      <p:sp>
        <p:nvSpPr>
          <p:cNvPr id="10" name="TextBox 9">
            <a:extLst>
              <a:ext uri="{FF2B5EF4-FFF2-40B4-BE49-F238E27FC236}">
                <a16:creationId xmlns:a16="http://schemas.microsoft.com/office/drawing/2014/main" id="{7006A684-FB01-DC79-DBF5-7141E75165CD}"/>
              </a:ext>
            </a:extLst>
          </p:cNvPr>
          <p:cNvSpPr txBox="1"/>
          <p:nvPr/>
        </p:nvSpPr>
        <p:spPr>
          <a:xfrm>
            <a:off x="4000800" y="1800732"/>
            <a:ext cx="1058189" cy="261610"/>
          </a:xfrm>
          <a:prstGeom prst="rect">
            <a:avLst/>
          </a:prstGeom>
          <a:noFill/>
        </p:spPr>
        <p:txBody>
          <a:bodyPr wrap="square">
            <a:spAutoFit/>
          </a:bodyPr>
          <a:lstStyle/>
          <a:p>
            <a:pPr algn="ctr"/>
            <a:r>
              <a:rPr lang="en-SG" sz="1100" b="1" dirty="0">
                <a:solidFill>
                  <a:schemeClr val="bg1"/>
                </a:solidFill>
                <a:highlight>
                  <a:srgbClr val="3168E2"/>
                </a:highlight>
                <a:latin typeface="Arial" panose="020B0604020202020204" pitchFamily="34" charset="0"/>
                <a:ea typeface="Lato" panose="020F0502020204030203" pitchFamily="34" charset="0"/>
                <a:cs typeface="Arial" panose="020B0604020202020204" pitchFamily="34" charset="0"/>
              </a:rPr>
              <a:t>2030</a:t>
            </a:r>
            <a:endParaRPr lang="en-SG" sz="3200" b="1" dirty="0">
              <a:solidFill>
                <a:schemeClr val="bg1"/>
              </a:solidFill>
              <a:highlight>
                <a:srgbClr val="3168E2"/>
              </a:highlight>
              <a:latin typeface="Arial" panose="020B0604020202020204" pitchFamily="34" charset="0"/>
              <a:ea typeface="Lato" panose="020F0502020204030203" pitchFamily="34" charset="0"/>
              <a:cs typeface="Arial" panose="020B0604020202020204" pitchFamily="34" charset="0"/>
            </a:endParaRPr>
          </a:p>
        </p:txBody>
      </p:sp>
      <p:sp>
        <p:nvSpPr>
          <p:cNvPr id="11" name="TextBox 10">
            <a:extLst>
              <a:ext uri="{FF2B5EF4-FFF2-40B4-BE49-F238E27FC236}">
                <a16:creationId xmlns:a16="http://schemas.microsoft.com/office/drawing/2014/main" id="{374E2778-D605-29AF-CAEF-0A16F4513105}"/>
              </a:ext>
            </a:extLst>
          </p:cNvPr>
          <p:cNvSpPr txBox="1"/>
          <p:nvPr/>
        </p:nvSpPr>
        <p:spPr>
          <a:xfrm>
            <a:off x="6305705" y="1800731"/>
            <a:ext cx="1058189" cy="261610"/>
          </a:xfrm>
          <a:prstGeom prst="rect">
            <a:avLst/>
          </a:prstGeom>
          <a:noFill/>
        </p:spPr>
        <p:txBody>
          <a:bodyPr wrap="square">
            <a:spAutoFit/>
          </a:bodyPr>
          <a:lstStyle/>
          <a:p>
            <a:pPr algn="ctr"/>
            <a:r>
              <a:rPr lang="en-SG" sz="1100" b="1" dirty="0">
                <a:solidFill>
                  <a:schemeClr val="bg1"/>
                </a:solidFill>
                <a:highlight>
                  <a:srgbClr val="3168E2"/>
                </a:highlight>
                <a:latin typeface="Arial" panose="020B0604020202020204" pitchFamily="34" charset="0"/>
                <a:ea typeface="Lato" panose="020F0502020204030203" pitchFamily="34" charset="0"/>
                <a:cs typeface="Arial" panose="020B0604020202020204" pitchFamily="34" charset="0"/>
              </a:rPr>
              <a:t>2050</a:t>
            </a:r>
            <a:endParaRPr lang="en-SG" sz="3200" b="1" dirty="0">
              <a:solidFill>
                <a:schemeClr val="bg1"/>
              </a:solidFill>
              <a:highlight>
                <a:srgbClr val="3168E2"/>
              </a:highlight>
              <a:latin typeface="Arial" panose="020B0604020202020204" pitchFamily="34" charset="0"/>
              <a:ea typeface="Lato" panose="020F0502020204030203" pitchFamily="34" charset="0"/>
              <a:cs typeface="Arial" panose="020B0604020202020204" pitchFamily="34" charset="0"/>
            </a:endParaRPr>
          </a:p>
        </p:txBody>
      </p:sp>
      <p:sp>
        <p:nvSpPr>
          <p:cNvPr id="12" name="TextBox 11">
            <a:extLst>
              <a:ext uri="{FF2B5EF4-FFF2-40B4-BE49-F238E27FC236}">
                <a16:creationId xmlns:a16="http://schemas.microsoft.com/office/drawing/2014/main" id="{7F399A7B-F632-784A-298D-EB372458E751}"/>
              </a:ext>
            </a:extLst>
          </p:cNvPr>
          <p:cNvSpPr txBox="1"/>
          <p:nvPr/>
        </p:nvSpPr>
        <p:spPr>
          <a:xfrm>
            <a:off x="750436" y="2176430"/>
            <a:ext cx="904529" cy="261610"/>
          </a:xfrm>
          <a:prstGeom prst="rect">
            <a:avLst/>
          </a:prstGeom>
          <a:noFill/>
        </p:spPr>
        <p:txBody>
          <a:bodyPr wrap="square">
            <a:spAutoFit/>
          </a:bodyPr>
          <a:lstStyle/>
          <a:p>
            <a:pPr algn="r"/>
            <a:r>
              <a:rPr lang="en-SG" sz="1100" b="1" dirty="0">
                <a:latin typeface="Arial" panose="020B0604020202020204" pitchFamily="34" charset="0"/>
                <a:ea typeface="Lato" panose="020F0502020204030203" pitchFamily="34" charset="0"/>
                <a:cs typeface="Arial" panose="020B0604020202020204" pitchFamily="34" charset="0"/>
              </a:rPr>
              <a:t>TOTAL</a:t>
            </a:r>
            <a:endParaRPr lang="en-SG" sz="3200" b="1" dirty="0">
              <a:latin typeface="Arial" panose="020B0604020202020204" pitchFamily="34" charset="0"/>
              <a:ea typeface="Lato" panose="020F0502020204030203" pitchFamily="34" charset="0"/>
              <a:cs typeface="Arial" panose="020B0604020202020204" pitchFamily="34" charset="0"/>
            </a:endParaRPr>
          </a:p>
        </p:txBody>
      </p:sp>
      <p:sp>
        <p:nvSpPr>
          <p:cNvPr id="14" name="Rectangle 13">
            <a:extLst>
              <a:ext uri="{FF2B5EF4-FFF2-40B4-BE49-F238E27FC236}">
                <a16:creationId xmlns:a16="http://schemas.microsoft.com/office/drawing/2014/main" id="{E6AF8368-EAAF-716B-E0B3-8017EDF3EBBE}"/>
              </a:ext>
            </a:extLst>
          </p:cNvPr>
          <p:cNvSpPr/>
          <p:nvPr/>
        </p:nvSpPr>
        <p:spPr>
          <a:xfrm>
            <a:off x="1725799" y="2631429"/>
            <a:ext cx="5109000" cy="276999"/>
          </a:xfrm>
          <a:prstGeom prst="rect">
            <a:avLst/>
          </a:prstGeom>
          <a:solidFill>
            <a:srgbClr val="DEE7F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75B33A7D-B0CF-495B-838C-3FAD0B6518A4}"/>
              </a:ext>
            </a:extLst>
          </p:cNvPr>
          <p:cNvSpPr/>
          <p:nvPr/>
        </p:nvSpPr>
        <p:spPr>
          <a:xfrm>
            <a:off x="1733664" y="3105643"/>
            <a:ext cx="5109000" cy="276999"/>
          </a:xfrm>
          <a:prstGeom prst="rect">
            <a:avLst/>
          </a:prstGeom>
          <a:solidFill>
            <a:srgbClr val="DEE7F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a:latin typeface="Arial" panose="020B0604020202020204" pitchFamily="34" charset="0"/>
              <a:cs typeface="Arial" panose="020B0604020202020204" pitchFamily="34" charset="0"/>
            </a:endParaRPr>
          </a:p>
        </p:txBody>
      </p:sp>
      <p:sp>
        <p:nvSpPr>
          <p:cNvPr id="16" name="Rectangle 15">
            <a:extLst>
              <a:ext uri="{FF2B5EF4-FFF2-40B4-BE49-F238E27FC236}">
                <a16:creationId xmlns:a16="http://schemas.microsoft.com/office/drawing/2014/main" id="{B18C9E52-B603-3F7C-5B6A-F653826B2E67}"/>
              </a:ext>
            </a:extLst>
          </p:cNvPr>
          <p:cNvSpPr/>
          <p:nvPr/>
        </p:nvSpPr>
        <p:spPr>
          <a:xfrm>
            <a:off x="1741529" y="3579857"/>
            <a:ext cx="5109000" cy="276999"/>
          </a:xfrm>
          <a:prstGeom prst="rect">
            <a:avLst/>
          </a:prstGeom>
          <a:solidFill>
            <a:srgbClr val="DEE7F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67ED76A2-5D8E-7F50-9B4E-1A743BA939D7}"/>
              </a:ext>
            </a:extLst>
          </p:cNvPr>
          <p:cNvSpPr txBox="1"/>
          <p:nvPr/>
        </p:nvSpPr>
        <p:spPr>
          <a:xfrm>
            <a:off x="760687" y="2650644"/>
            <a:ext cx="904529" cy="261610"/>
          </a:xfrm>
          <a:prstGeom prst="rect">
            <a:avLst/>
          </a:prstGeom>
          <a:noFill/>
        </p:spPr>
        <p:txBody>
          <a:bodyPr wrap="square">
            <a:spAutoFit/>
          </a:bodyPr>
          <a:lstStyle/>
          <a:p>
            <a:pPr algn="r"/>
            <a:r>
              <a:rPr lang="en-SG" sz="1100" b="1" dirty="0">
                <a:latin typeface="Arial" panose="020B0604020202020204" pitchFamily="34" charset="0"/>
                <a:ea typeface="Lato" panose="020F0502020204030203" pitchFamily="34" charset="0"/>
                <a:cs typeface="Arial" panose="020B0604020202020204" pitchFamily="34" charset="0"/>
              </a:rPr>
              <a:t>SCOPE 1</a:t>
            </a:r>
            <a:endParaRPr lang="en-SG" sz="3200" b="1" dirty="0">
              <a:latin typeface="Arial" panose="020B0604020202020204" pitchFamily="34" charset="0"/>
              <a:ea typeface="Lato" panose="020F0502020204030203" pitchFamily="34" charset="0"/>
              <a:cs typeface="Arial" panose="020B0604020202020204" pitchFamily="34" charset="0"/>
            </a:endParaRPr>
          </a:p>
        </p:txBody>
      </p:sp>
      <p:sp>
        <p:nvSpPr>
          <p:cNvPr id="18" name="TextBox 17">
            <a:extLst>
              <a:ext uri="{FF2B5EF4-FFF2-40B4-BE49-F238E27FC236}">
                <a16:creationId xmlns:a16="http://schemas.microsoft.com/office/drawing/2014/main" id="{4FD6804B-DE75-155B-0263-7F118F04B75C}"/>
              </a:ext>
            </a:extLst>
          </p:cNvPr>
          <p:cNvSpPr txBox="1"/>
          <p:nvPr/>
        </p:nvSpPr>
        <p:spPr>
          <a:xfrm>
            <a:off x="770938" y="3124858"/>
            <a:ext cx="904529" cy="261610"/>
          </a:xfrm>
          <a:prstGeom prst="rect">
            <a:avLst/>
          </a:prstGeom>
          <a:noFill/>
        </p:spPr>
        <p:txBody>
          <a:bodyPr wrap="square">
            <a:spAutoFit/>
          </a:bodyPr>
          <a:lstStyle/>
          <a:p>
            <a:pPr algn="r"/>
            <a:r>
              <a:rPr lang="en-SG" sz="1100" b="1" dirty="0">
                <a:latin typeface="Arial" panose="020B0604020202020204" pitchFamily="34" charset="0"/>
                <a:ea typeface="Lato" panose="020F0502020204030203" pitchFamily="34" charset="0"/>
                <a:cs typeface="Arial" panose="020B0604020202020204" pitchFamily="34" charset="0"/>
              </a:rPr>
              <a:t>SCOPE 2</a:t>
            </a:r>
            <a:endParaRPr lang="en-SG" sz="3200" b="1" dirty="0">
              <a:latin typeface="Arial" panose="020B0604020202020204" pitchFamily="34" charset="0"/>
              <a:ea typeface="Lato" panose="020F0502020204030203" pitchFamily="34" charset="0"/>
              <a:cs typeface="Arial" panose="020B0604020202020204" pitchFamily="34" charset="0"/>
            </a:endParaRPr>
          </a:p>
        </p:txBody>
      </p:sp>
      <p:sp>
        <p:nvSpPr>
          <p:cNvPr id="19" name="TextBox 18">
            <a:extLst>
              <a:ext uri="{FF2B5EF4-FFF2-40B4-BE49-F238E27FC236}">
                <a16:creationId xmlns:a16="http://schemas.microsoft.com/office/drawing/2014/main" id="{43A682F2-930B-96EA-F27E-FA3A0D171CA5}"/>
              </a:ext>
            </a:extLst>
          </p:cNvPr>
          <p:cNvSpPr txBox="1"/>
          <p:nvPr/>
        </p:nvSpPr>
        <p:spPr>
          <a:xfrm>
            <a:off x="781189" y="3599072"/>
            <a:ext cx="904529" cy="261610"/>
          </a:xfrm>
          <a:prstGeom prst="rect">
            <a:avLst/>
          </a:prstGeom>
          <a:noFill/>
        </p:spPr>
        <p:txBody>
          <a:bodyPr wrap="square">
            <a:spAutoFit/>
          </a:bodyPr>
          <a:lstStyle/>
          <a:p>
            <a:pPr algn="r"/>
            <a:r>
              <a:rPr lang="en-SG" sz="1100" b="1" dirty="0">
                <a:latin typeface="Arial" panose="020B0604020202020204" pitchFamily="34" charset="0"/>
                <a:ea typeface="Lato" panose="020F0502020204030203" pitchFamily="34" charset="0"/>
                <a:cs typeface="Arial" panose="020B0604020202020204" pitchFamily="34" charset="0"/>
              </a:rPr>
              <a:t>SCOPE 3</a:t>
            </a:r>
            <a:endParaRPr lang="en-SG" sz="3200" b="1" dirty="0">
              <a:latin typeface="Arial" panose="020B0604020202020204" pitchFamily="34" charset="0"/>
              <a:ea typeface="Lato" panose="020F0502020204030203" pitchFamily="34" charset="0"/>
              <a:cs typeface="Arial" panose="020B0604020202020204" pitchFamily="34" charset="0"/>
            </a:endParaRPr>
          </a:p>
        </p:txBody>
      </p:sp>
      <p:cxnSp>
        <p:nvCxnSpPr>
          <p:cNvPr id="23" name="Straight Connector 22">
            <a:extLst>
              <a:ext uri="{FF2B5EF4-FFF2-40B4-BE49-F238E27FC236}">
                <a16:creationId xmlns:a16="http://schemas.microsoft.com/office/drawing/2014/main" id="{66207302-9636-7C39-155E-603D5D2B66C4}"/>
              </a:ext>
            </a:extLst>
          </p:cNvPr>
          <p:cNvCxnSpPr/>
          <p:nvPr/>
        </p:nvCxnSpPr>
        <p:spPr>
          <a:xfrm flipH="1">
            <a:off x="4529894" y="2055518"/>
            <a:ext cx="1" cy="1981626"/>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7434FD5-EC97-CC45-5185-634230295CCF}"/>
              </a:ext>
            </a:extLst>
          </p:cNvPr>
          <p:cNvCxnSpPr/>
          <p:nvPr/>
        </p:nvCxnSpPr>
        <p:spPr>
          <a:xfrm flipH="1">
            <a:off x="6834798" y="2062344"/>
            <a:ext cx="1" cy="1981626"/>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C76C847E-7286-4A69-11D8-212882C54EC4}"/>
              </a:ext>
            </a:extLst>
          </p:cNvPr>
          <p:cNvSpPr/>
          <p:nvPr/>
        </p:nvSpPr>
        <p:spPr>
          <a:xfrm>
            <a:off x="1717003" y="2167879"/>
            <a:ext cx="1848088" cy="261610"/>
          </a:xfrm>
          <a:prstGeom prst="rect">
            <a:avLst/>
          </a:prstGeom>
          <a:solidFill>
            <a:srgbClr val="3168E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a:latin typeface="Arial" panose="020B0604020202020204" pitchFamily="34" charset="0"/>
              <a:cs typeface="Arial" panose="020B0604020202020204" pitchFamily="34" charset="0"/>
            </a:endParaRPr>
          </a:p>
        </p:txBody>
      </p:sp>
      <p:sp>
        <p:nvSpPr>
          <p:cNvPr id="26" name="Rectangle 25">
            <a:extLst>
              <a:ext uri="{FF2B5EF4-FFF2-40B4-BE49-F238E27FC236}">
                <a16:creationId xmlns:a16="http://schemas.microsoft.com/office/drawing/2014/main" id="{758E5C0D-2FA7-5561-F4C0-0076B0C838CC}"/>
              </a:ext>
            </a:extLst>
          </p:cNvPr>
          <p:cNvSpPr/>
          <p:nvPr/>
        </p:nvSpPr>
        <p:spPr>
          <a:xfrm>
            <a:off x="1716072" y="2178543"/>
            <a:ext cx="1848088" cy="261610"/>
          </a:xfrm>
          <a:prstGeom prst="rect">
            <a:avLst/>
          </a:prstGeom>
          <a:solidFill>
            <a:srgbClr val="3168E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a:latin typeface="Arial" panose="020B0604020202020204" pitchFamily="34" charset="0"/>
              <a:cs typeface="Arial" panose="020B0604020202020204" pitchFamily="34" charset="0"/>
            </a:endParaRPr>
          </a:p>
        </p:txBody>
      </p:sp>
      <p:sp>
        <p:nvSpPr>
          <p:cNvPr id="27" name="Rectangle 26">
            <a:extLst>
              <a:ext uri="{FF2B5EF4-FFF2-40B4-BE49-F238E27FC236}">
                <a16:creationId xmlns:a16="http://schemas.microsoft.com/office/drawing/2014/main" id="{72835E78-3D41-BC17-1F2A-015E42A8C79D}"/>
              </a:ext>
            </a:extLst>
          </p:cNvPr>
          <p:cNvSpPr/>
          <p:nvPr/>
        </p:nvSpPr>
        <p:spPr>
          <a:xfrm>
            <a:off x="1716071" y="2639122"/>
            <a:ext cx="2134709" cy="269305"/>
          </a:xfrm>
          <a:prstGeom prst="rect">
            <a:avLst/>
          </a:prstGeom>
          <a:solidFill>
            <a:srgbClr val="3168E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a:latin typeface="Arial" panose="020B0604020202020204" pitchFamily="34" charset="0"/>
              <a:cs typeface="Arial" panose="020B0604020202020204" pitchFamily="34" charset="0"/>
            </a:endParaRPr>
          </a:p>
        </p:txBody>
      </p:sp>
      <p:sp>
        <p:nvSpPr>
          <p:cNvPr id="28" name="Rectangle 27">
            <a:extLst>
              <a:ext uri="{FF2B5EF4-FFF2-40B4-BE49-F238E27FC236}">
                <a16:creationId xmlns:a16="http://schemas.microsoft.com/office/drawing/2014/main" id="{AC024906-7CF9-8D00-3DEB-E3B1878CC522}"/>
              </a:ext>
            </a:extLst>
          </p:cNvPr>
          <p:cNvSpPr/>
          <p:nvPr/>
        </p:nvSpPr>
        <p:spPr>
          <a:xfrm>
            <a:off x="1716071" y="3099701"/>
            <a:ext cx="2068176" cy="299868"/>
          </a:xfrm>
          <a:prstGeom prst="rect">
            <a:avLst/>
          </a:prstGeom>
          <a:solidFill>
            <a:srgbClr val="3168E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a:latin typeface="Arial" panose="020B0604020202020204" pitchFamily="34" charset="0"/>
              <a:cs typeface="Arial" panose="020B0604020202020204" pitchFamily="34" charset="0"/>
            </a:endParaRPr>
          </a:p>
        </p:txBody>
      </p:sp>
      <p:sp>
        <p:nvSpPr>
          <p:cNvPr id="29" name="Rectangle 28">
            <a:extLst>
              <a:ext uri="{FF2B5EF4-FFF2-40B4-BE49-F238E27FC236}">
                <a16:creationId xmlns:a16="http://schemas.microsoft.com/office/drawing/2014/main" id="{7058F05D-D505-E1C4-01A0-7F6B4B29B32E}"/>
              </a:ext>
            </a:extLst>
          </p:cNvPr>
          <p:cNvSpPr/>
          <p:nvPr/>
        </p:nvSpPr>
        <p:spPr>
          <a:xfrm>
            <a:off x="1716071" y="3579856"/>
            <a:ext cx="1483259" cy="277000"/>
          </a:xfrm>
          <a:prstGeom prst="rect">
            <a:avLst/>
          </a:prstGeom>
          <a:solidFill>
            <a:srgbClr val="3168E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a:latin typeface="Arial" panose="020B0604020202020204" pitchFamily="34" charset="0"/>
              <a:cs typeface="Arial" panose="020B0604020202020204" pitchFamily="34" charset="0"/>
            </a:endParaRPr>
          </a:p>
        </p:txBody>
      </p:sp>
      <p:cxnSp>
        <p:nvCxnSpPr>
          <p:cNvPr id="30" name="Straight Connector 29">
            <a:extLst>
              <a:ext uri="{FF2B5EF4-FFF2-40B4-BE49-F238E27FC236}">
                <a16:creationId xmlns:a16="http://schemas.microsoft.com/office/drawing/2014/main" id="{13FAFBAA-828E-5E5B-D776-E1B47BCBA145}"/>
              </a:ext>
            </a:extLst>
          </p:cNvPr>
          <p:cNvCxnSpPr/>
          <p:nvPr/>
        </p:nvCxnSpPr>
        <p:spPr>
          <a:xfrm flipH="1">
            <a:off x="1718273" y="2062344"/>
            <a:ext cx="1" cy="1981626"/>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3CB01A5A-8623-1D85-640F-26DE88501148}"/>
              </a:ext>
            </a:extLst>
          </p:cNvPr>
          <p:cNvCxnSpPr/>
          <p:nvPr/>
        </p:nvCxnSpPr>
        <p:spPr>
          <a:xfrm flipH="1">
            <a:off x="3255150" y="2030614"/>
            <a:ext cx="1" cy="1981626"/>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A2FA1CDF-045A-D42C-0454-362BA1635725}"/>
              </a:ext>
            </a:extLst>
          </p:cNvPr>
          <p:cNvSpPr txBox="1"/>
          <p:nvPr/>
        </p:nvSpPr>
        <p:spPr>
          <a:xfrm>
            <a:off x="958079" y="4267026"/>
            <a:ext cx="5906489" cy="2123658"/>
          </a:xfrm>
          <a:prstGeom prst="rect">
            <a:avLst/>
          </a:prstGeom>
          <a:noFill/>
        </p:spPr>
        <p:txBody>
          <a:bodyPr wrap="square">
            <a:spAutoFit/>
          </a:bodyPr>
          <a:lstStyle/>
          <a:p>
            <a:pPr>
              <a:buNone/>
            </a:pPr>
            <a:r>
              <a:rPr lang="en-GB" sz="1100" b="1" dirty="0">
                <a:latin typeface="Arial" panose="020B0604020202020204" pitchFamily="34" charset="0"/>
                <a:ea typeface="Lato" panose="020F0502020204030203" pitchFamily="34" charset="0"/>
                <a:cs typeface="Arial" panose="020B0604020202020204" pitchFamily="34" charset="0"/>
              </a:rPr>
              <a:t>Emissions and Climate-Related Targets</a:t>
            </a:r>
          </a:p>
          <a:p>
            <a:pPr>
              <a:buNone/>
            </a:pPr>
            <a:r>
              <a:rPr lang="en-GB" sz="1100" dirty="0">
                <a:latin typeface="Arial" panose="020B0604020202020204" pitchFamily="34" charset="0"/>
                <a:ea typeface="Lato" panose="020F0502020204030203" pitchFamily="34" charset="0"/>
                <a:cs typeface="Arial" panose="020B0604020202020204" pitchFamily="34" charset="0"/>
              </a:rPr>
              <a:t>We've established science-based targets aligned with a 1.5°C pathway: 65% reduction in absolute Scope 1 and 2 emissions by 2030, 30% reduction in Scope 3 emissions by 2030, and net-zero emissions across all scopes by 2050. Additional targets include sourcing 100% renewable electricity by 2025 and transitioning to natural refrigerants in all stores by 2030.</a:t>
            </a:r>
          </a:p>
          <a:p>
            <a:pPr>
              <a:buNone/>
            </a:pPr>
            <a:endParaRPr lang="en-GB" sz="1100" dirty="0">
              <a:latin typeface="Arial" panose="020B0604020202020204" pitchFamily="34" charset="0"/>
              <a:ea typeface="Lato" panose="020F0502020204030203" pitchFamily="34" charset="0"/>
              <a:cs typeface="Arial" panose="020B0604020202020204" pitchFamily="34" charset="0"/>
            </a:endParaRPr>
          </a:p>
          <a:p>
            <a:pPr>
              <a:buNone/>
            </a:pPr>
            <a:r>
              <a:rPr lang="en-GB" sz="1100" b="1" dirty="0">
                <a:latin typeface="Arial" panose="020B0604020202020204" pitchFamily="34" charset="0"/>
                <a:ea typeface="Lato" panose="020F0502020204030203" pitchFamily="34" charset="0"/>
                <a:cs typeface="Arial" panose="020B0604020202020204" pitchFamily="34" charset="0"/>
              </a:rPr>
              <a:t>Base Year, Interim Milestones, and Target Year</a:t>
            </a:r>
          </a:p>
          <a:p>
            <a:r>
              <a:rPr lang="en-GB" sz="1100" dirty="0">
                <a:latin typeface="Arial" panose="020B0604020202020204" pitchFamily="34" charset="0"/>
                <a:ea typeface="Lato" panose="020F0502020204030203" pitchFamily="34" charset="0"/>
                <a:cs typeface="Arial" panose="020B0604020202020204" pitchFamily="34" charset="0"/>
              </a:rPr>
              <a:t>Our emissions reduction targets use FY2019 as the base year. Key interim milestones include achieving 40% reduction in Scope 1 and 2 emissions by 2025 and 15% reduction in Scope 3 emissions by 2026. We've established annual reduction targets to track progress, with comprehensive target reviews scheduled every three years to ensure alignment with latest climate science.</a:t>
            </a:r>
          </a:p>
        </p:txBody>
      </p:sp>
      <p:sp>
        <p:nvSpPr>
          <p:cNvPr id="42" name="Rectangle 41">
            <a:extLst>
              <a:ext uri="{FF2B5EF4-FFF2-40B4-BE49-F238E27FC236}">
                <a16:creationId xmlns:a16="http://schemas.microsoft.com/office/drawing/2014/main" id="{89BFBA76-8EC2-6987-24B7-EFC7C7CC8D08}"/>
              </a:ext>
            </a:extLst>
          </p:cNvPr>
          <p:cNvSpPr/>
          <p:nvPr/>
        </p:nvSpPr>
        <p:spPr>
          <a:xfrm>
            <a:off x="7287909" y="1913082"/>
            <a:ext cx="4267405" cy="414848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buNone/>
            </a:pPr>
            <a:r>
              <a:rPr lang="en-GB" sz="1100" b="1" dirty="0">
                <a:solidFill>
                  <a:schemeClr val="tx1"/>
                </a:solidFill>
                <a:latin typeface="Arial" panose="020B0604020202020204" pitchFamily="34" charset="0"/>
                <a:ea typeface="Lato" panose="020F0502020204030203" pitchFamily="34" charset="0"/>
                <a:cs typeface="Arial" panose="020B0604020202020204" pitchFamily="34" charset="0"/>
              </a:rPr>
              <a:t>Use of Carbon Credits/Offsets and Quality Criteria</a:t>
            </a:r>
          </a:p>
          <a:p>
            <a:pPr>
              <a:buNone/>
            </a:pPr>
            <a:r>
              <a:rPr lang="en-GB" sz="1100" dirty="0">
                <a:solidFill>
                  <a:schemeClr val="tx1"/>
                </a:solidFill>
                <a:latin typeface="Arial" panose="020B0604020202020204" pitchFamily="34" charset="0"/>
                <a:ea typeface="Lato" panose="020F0502020204030203" pitchFamily="34" charset="0"/>
                <a:cs typeface="Arial" panose="020B0604020202020204" pitchFamily="34" charset="0"/>
              </a:rPr>
              <a:t>Carbon offsets are limited to unavoidable emissions only after exhausting direct reduction opportunities. All purchased offsets meet strict quality criteria including additionality, permanence, third-party verification, and preference for Australian projects with co-benefits for biodiversity and communities. In FY2024, offsets represented only 5% of our emissions reduction, down from 8% in FY2023.</a:t>
            </a:r>
          </a:p>
          <a:p>
            <a:pPr>
              <a:buNone/>
            </a:pPr>
            <a:endParaRPr lang="en-GB" sz="1100" dirty="0">
              <a:solidFill>
                <a:schemeClr val="tx1"/>
              </a:solidFill>
              <a:latin typeface="Arial" panose="020B0604020202020204" pitchFamily="34" charset="0"/>
              <a:ea typeface="Lato" panose="020F0502020204030203" pitchFamily="34" charset="0"/>
              <a:cs typeface="Arial" panose="020B0604020202020204" pitchFamily="34" charset="0"/>
            </a:endParaRPr>
          </a:p>
          <a:p>
            <a:pPr>
              <a:buNone/>
            </a:pPr>
            <a:r>
              <a:rPr lang="en-GB" sz="1100" b="1" dirty="0">
                <a:solidFill>
                  <a:schemeClr val="tx1"/>
                </a:solidFill>
                <a:latin typeface="Arial" panose="020B0604020202020204" pitchFamily="34" charset="0"/>
                <a:ea typeface="Lato" panose="020F0502020204030203" pitchFamily="34" charset="0"/>
                <a:cs typeface="Arial" panose="020B0604020202020204" pitchFamily="34" charset="0"/>
              </a:rPr>
              <a:t>Progress Against Each Target; Deviations and Corrective Actions</a:t>
            </a:r>
          </a:p>
          <a:p>
            <a:r>
              <a:rPr lang="en-GB" sz="1100" dirty="0">
                <a:solidFill>
                  <a:schemeClr val="tx1"/>
                </a:solidFill>
                <a:latin typeface="Arial" panose="020B0604020202020204" pitchFamily="34" charset="0"/>
                <a:ea typeface="Lato" panose="020F0502020204030203" pitchFamily="34" charset="0"/>
                <a:cs typeface="Arial" panose="020B0604020202020204" pitchFamily="34" charset="0"/>
              </a:rPr>
              <a:t>We've achieved 42% reduction in Scope 1 and 2 emissions (ahead of our 35% interim target) and 12% reduction in Scope 3 emissions (on track). Our renewable electricity transition has reached 78% against our 80% interim target. Key deviations include slower-than-planned progress on fleet electrification (7% vs 12% target); corrective actions include accelerating charging infrastructure deployment and revising vehicle replacement schedules to achieve 25% electric vehicles by 2026.</a:t>
            </a:r>
          </a:p>
        </p:txBody>
      </p:sp>
    </p:spTree>
    <p:extLst>
      <p:ext uri="{BB962C8B-B14F-4D97-AF65-F5344CB8AC3E}">
        <p14:creationId xmlns:p14="http://schemas.microsoft.com/office/powerpoint/2010/main" val="16297023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258f6ba-4d62-44e9-8359-8ea50a57a314" xsi:nil="true"/>
    <lcf76f155ced4ddcb4097134ff3c332f xmlns="1a819adc-5a92-4b11-986f-ea8ee3cdb38b">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0235C33C4DBC648874EA49F821D74FE" ma:contentTypeVersion="15" ma:contentTypeDescription="Create a new document." ma:contentTypeScope="" ma:versionID="7e5232f8ceb8e6109d19b229a9d80c4d">
  <xsd:schema xmlns:xsd="http://www.w3.org/2001/XMLSchema" xmlns:xs="http://www.w3.org/2001/XMLSchema" xmlns:p="http://schemas.microsoft.com/office/2006/metadata/properties" xmlns:ns2="1a819adc-5a92-4b11-986f-ea8ee3cdb38b" xmlns:ns3="b258f6ba-4d62-44e9-8359-8ea50a57a314" targetNamespace="http://schemas.microsoft.com/office/2006/metadata/properties" ma:root="true" ma:fieldsID="0842b95e1366aeb30ddcb575202174c4" ns2:_="" ns3:_="">
    <xsd:import namespace="1a819adc-5a92-4b11-986f-ea8ee3cdb38b"/>
    <xsd:import namespace="b258f6ba-4d62-44e9-8359-8ea50a57a314"/>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LengthInSeconds"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819adc-5a92-4b11-986f-ea8ee3cdb38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Location" ma:index="13" nillable="true" ma:displayName="Location" ma:indexed="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05a2d9e7-5df1-493b-a590-026a97bccc77"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258f6ba-4d62-44e9-8359-8ea50a57a314"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0e2bc4ab-e233-40bc-ab12-2f321d8f7e76}" ma:internalName="TaxCatchAll" ma:showField="CatchAllData" ma:web="b258f6ba-4d62-44e9-8359-8ea50a57a314">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0AC03C6-D713-4D4F-A18A-694C7DC69F4A}">
  <ds:schemaRefs>
    <ds:schemaRef ds:uri="1a819adc-5a92-4b11-986f-ea8ee3cdb38b"/>
    <ds:schemaRef ds:uri="http://schemas.microsoft.com/office/2006/documentManagement/types"/>
    <ds:schemaRef ds:uri="http://purl.org/dc/elements/1.1/"/>
    <ds:schemaRef ds:uri="http://purl.org/dc/terms/"/>
    <ds:schemaRef ds:uri="b258f6ba-4d62-44e9-8359-8ea50a57a314"/>
    <ds:schemaRef ds:uri="http://schemas.microsoft.com/office/2006/metadata/properties"/>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3580E6FD-1A42-4F89-8AA6-F6022D52333F}">
  <ds:schemaRefs>
    <ds:schemaRef ds:uri="http://schemas.microsoft.com/sharepoint/v3/contenttype/forms"/>
  </ds:schemaRefs>
</ds:datastoreItem>
</file>

<file path=customXml/itemProps3.xml><?xml version="1.0" encoding="utf-8"?>
<ds:datastoreItem xmlns:ds="http://schemas.openxmlformats.org/officeDocument/2006/customXml" ds:itemID="{15108602-82B8-4582-AA1E-DD1DB2AFF6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a819adc-5a92-4b11-986f-ea8ee3cdb38b"/>
    <ds:schemaRef ds:uri="b258f6ba-4d62-44e9-8359-8ea50a57a3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460</TotalTime>
  <Words>3034</Words>
  <Application>Microsoft Macintosh PowerPoint</Application>
  <PresentationFormat>Widescreen</PresentationFormat>
  <Paragraphs>244</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AUSTRALIAN SUSTAINABILITY REPORTING STANDARD AASB S1 &amp; S2  BOARD REPORTING TEMPLATE</vt:lpstr>
      <vt:lpstr>STRUCTURE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Charisse D'Souza</dc:creator>
  <cp:lastModifiedBy>Angela Thompson</cp:lastModifiedBy>
  <cp:revision>12</cp:revision>
  <dcterms:created xsi:type="dcterms:W3CDTF">2025-04-14T05:05:42Z</dcterms:created>
  <dcterms:modified xsi:type="dcterms:W3CDTF">2025-05-09T03:21:49Z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0x01010090235C33C4DBC648874EA49F821D74FE</vt:lpwstr>
  </property>
  <property fmtid="{D5CDD505-2E9C-101B-9397-08002B2CF9AE}" pid="3" name="MediaServiceImageTags">
    <vt:lpwstr/>
  </property>
</Properties>
</file>